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1299" r:id="rId5"/>
    <p:sldId id="1283" r:id="rId6"/>
    <p:sldId id="1292" r:id="rId7"/>
    <p:sldId id="1289" r:id="rId8"/>
    <p:sldId id="1257" r:id="rId9"/>
    <p:sldId id="1250" r:id="rId10"/>
    <p:sldId id="1290" r:id="rId11"/>
    <p:sldId id="1295" r:id="rId12"/>
    <p:sldId id="1294" r:id="rId13"/>
    <p:sldId id="1260" r:id="rId14"/>
    <p:sldId id="1297" r:id="rId15"/>
    <p:sldId id="1287" r:id="rId16"/>
    <p:sldId id="1266" r:id="rId17"/>
    <p:sldId id="1262" r:id="rId18"/>
  </p:sldIdLst>
  <p:sldSz cx="12192000" cy="6858000"/>
  <p:notesSz cx="6400800" cy="117332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E0670F-C446-5BC3-4C8D-B03B80AC2972}" name="Tiffany Oakley" initials="TO" userId="S::tiffany.oakley@pwbts.net::3d198d06-85be-4662-a0cf-d5d70ea54a3e" providerId="AD"/>
  <p188:author id="{9029ECB1-0947-6FA4-9060-73FB25415A21}" name="Samantha Raphael" initials="SR" userId="S::Samantha.Raphael@pwbts.net::bf2a70a8-b27a-4048-999f-ef8fdaf9e2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B44"/>
    <a:srgbClr val="EA0A8E"/>
    <a:srgbClr val="306191"/>
    <a:srgbClr val="1B568D"/>
    <a:srgbClr val="FFD100"/>
    <a:srgbClr val="FC131D"/>
    <a:srgbClr val="E1E1E1"/>
    <a:srgbClr val="FFCF01"/>
    <a:srgbClr val="164673"/>
    <a:srgbClr val="EF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7456C-0135-4A8C-BF85-B1A0F54103EC}" v="7" dt="2022-12-07T15:58:58.928"/>
    <p1510:client id="{3073A702-C2F7-3977-8B13-8D40F77100A5}" v="249" dt="2022-12-07T16:25:34.915"/>
    <p1510:client id="{334FA23B-37FE-413D-B123-D15344BBFF09}" v="2" dt="2022-12-07T22:24:35.584"/>
    <p1510:client id="{3739021A-03AF-4E5C-A8D5-1B3E3DB796C2}" v="154" dt="2022-12-07T20:09:05.406"/>
    <p1510:client id="{491F5BB4-20E7-A98B-6BA6-135398E1DDF4}" v="110" dt="2022-12-07T17:49:43.744"/>
    <p1510:client id="{4A3A0A6D-BE21-12FC-E6C8-AC65591EFA4A}" v="113" dt="2022-12-07T16:39:22.098"/>
    <p1510:client id="{802D16CF-70F1-D4C2-E2BD-7C1C548CD6F8}" v="1" dt="2022-12-07T20:26:36.839"/>
    <p1510:client id="{B11B1921-5F26-2F12-4750-E1D2D6A8E9D6}" v="94" dt="2022-12-07T16:46:25.382"/>
    <p1510:client id="{B5029232-4F7C-4E60-A61C-987C47B538AD}" v="21" dt="2022-12-07T15:18:48.422"/>
    <p1510:client id="{B7D8230A-AB11-A06B-7271-4AA7820CFA53}" v="6" dt="2022-12-07T22:50:01.973"/>
    <p1510:client id="{C931E4D2-378B-A66A-7C2E-B90B905EB3BC}" v="531" dt="2022-12-07T17:36:26.009"/>
    <p1510:client id="{CBF5DD59-BC79-454D-B097-F72BADE9CE7D}" v="11" dt="2022-12-07T16:06:22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588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588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0571D-0FA5-433D-BBA2-D1FA5CCCD5E7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9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5646609"/>
            <a:ext cx="5120640" cy="46199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144517"/>
            <a:ext cx="2773680" cy="5886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11144517"/>
            <a:ext cx="2773680" cy="5886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4853B-9F7A-4587-B378-8D1B97C1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6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C23B6-5DB2-4FD8-878D-7697E9917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606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067BA-D8D5-4EE6-8831-F87238D54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30" y="1570232"/>
            <a:ext cx="11195288" cy="4413318"/>
          </a:xfrm>
        </p:spPr>
        <p:txBody>
          <a:bodyPr/>
          <a:lstStyle>
            <a:lvl1pPr marL="2286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1CEAF5-FC92-4725-A3DE-9201A922B576}"/>
              </a:ext>
            </a:extLst>
          </p:cNvPr>
          <p:cNvSpPr/>
          <p:nvPr userDrawn="1"/>
        </p:nvSpPr>
        <p:spPr>
          <a:xfrm>
            <a:off x="0" y="0"/>
            <a:ext cx="12192000" cy="1209963"/>
          </a:xfrm>
          <a:prstGeom prst="rect">
            <a:avLst/>
          </a:prstGeom>
          <a:solidFill>
            <a:srgbClr val="0E2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048E7-8754-FD46-7110-C8957648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0" y="247953"/>
            <a:ext cx="11278414" cy="949818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147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3A6E4-FAFA-4834-889A-34CFFC409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530" y="1588655"/>
            <a:ext cx="5577270" cy="4394895"/>
          </a:xfrm>
        </p:spPr>
        <p:txBody>
          <a:bodyPr/>
          <a:lstStyle>
            <a:lvl1pPr marL="2286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AE6C5-7A47-458F-BD8F-D8A2459EB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88655"/>
            <a:ext cx="5548745" cy="4394895"/>
          </a:xfrm>
        </p:spPr>
        <p:txBody>
          <a:bodyPr/>
          <a:lstStyle>
            <a:lvl1pPr marL="2286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B5362C-6139-4D8F-9B7B-37AA9F6E1AF6}"/>
              </a:ext>
            </a:extLst>
          </p:cNvPr>
          <p:cNvSpPr/>
          <p:nvPr userDrawn="1"/>
        </p:nvSpPr>
        <p:spPr>
          <a:xfrm>
            <a:off x="0" y="0"/>
            <a:ext cx="12192000" cy="1209963"/>
          </a:xfrm>
          <a:prstGeom prst="rect">
            <a:avLst/>
          </a:prstGeom>
          <a:solidFill>
            <a:srgbClr val="0E2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D01A3-0163-1FF2-E2B9-0AC53A5D7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0" y="247953"/>
            <a:ext cx="11278414" cy="949818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822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FED38-8CA4-495D-A31D-AC96DA2E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530" y="1597891"/>
            <a:ext cx="5555045" cy="52387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351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BF3B5-15A8-45BD-9E2C-9DF93766B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530" y="2121763"/>
            <a:ext cx="5555045" cy="3861780"/>
          </a:xfrm>
        </p:spPr>
        <p:txBody>
          <a:bodyPr/>
          <a:lstStyle>
            <a:lvl1pPr marL="2286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E8427-F8C5-405C-9CD5-C8D2AE1D5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597891"/>
            <a:ext cx="5548745" cy="52387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351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2D6A5F-8037-4F7C-A34F-14CDD9CB0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121763"/>
            <a:ext cx="5548745" cy="3861780"/>
          </a:xfrm>
        </p:spPr>
        <p:txBody>
          <a:bodyPr/>
          <a:lstStyle>
            <a:lvl1pPr marL="2286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B63DE8-9162-441B-8780-81EC5E9E3F82}"/>
              </a:ext>
            </a:extLst>
          </p:cNvPr>
          <p:cNvSpPr/>
          <p:nvPr userDrawn="1"/>
        </p:nvSpPr>
        <p:spPr>
          <a:xfrm>
            <a:off x="0" y="0"/>
            <a:ext cx="12192000" cy="1209963"/>
          </a:xfrm>
          <a:prstGeom prst="rect">
            <a:avLst/>
          </a:prstGeom>
          <a:solidFill>
            <a:srgbClr val="0E2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26368-9BAD-6F86-60AD-B87270A8E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0" y="247953"/>
            <a:ext cx="11278414" cy="949818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55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FED38-8CA4-495D-A31D-AC96DA2E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302332"/>
            <a:ext cx="2548213" cy="389325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1351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BF3B5-15A8-45BD-9E2C-9DF93766B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110977"/>
            <a:ext cx="2548213" cy="3861780"/>
          </a:xfrm>
        </p:spPr>
        <p:txBody>
          <a:bodyPr/>
          <a:lstStyle>
            <a:lvl1pPr marL="228600" indent="-228600">
              <a:buClr>
                <a:srgbClr val="EA0A8E"/>
              </a:buClr>
              <a:buFont typeface="Calibri" panose="020F0502020204030204" pitchFamily="34" charset="0"/>
              <a:buChar char="»"/>
              <a:defRPr sz="2000"/>
            </a:lvl1pPr>
            <a:lvl2pPr marL="685800" indent="-228600">
              <a:buClr>
                <a:srgbClr val="EA0A8E"/>
              </a:buClr>
              <a:buFont typeface="Calibri" panose="020F0502020204030204" pitchFamily="34" charset="0"/>
              <a:buChar char="»"/>
              <a:defRPr sz="1800"/>
            </a:lvl2pPr>
            <a:lvl3pPr marL="1143000" indent="-228600">
              <a:buClr>
                <a:srgbClr val="EA0A8E"/>
              </a:buClr>
              <a:buFont typeface="Calibri" panose="020F0502020204030204" pitchFamily="34" charset="0"/>
              <a:buChar char="»"/>
              <a:defRPr sz="1600"/>
            </a:lvl3pPr>
            <a:lvl4pPr marL="16002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E8427-F8C5-405C-9CD5-C8D2AE1D5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5187" y="1300788"/>
            <a:ext cx="2560762" cy="389325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13519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/>
              <a:t>Click to edit Master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2D6A5F-8037-4F7C-A34F-14CDD9CB0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5187" y="2111408"/>
            <a:ext cx="2560762" cy="386178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EA0A8E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EA0A8E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EA0A8E"/>
              </a:buClr>
              <a:buFont typeface="Calibri" panose="020F0502020204030204" pitchFamily="34" charset="0"/>
              <a:buChar char="»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B63DE8-9162-441B-8780-81EC5E9E3F82}"/>
              </a:ext>
            </a:extLst>
          </p:cNvPr>
          <p:cNvSpPr/>
          <p:nvPr userDrawn="1"/>
        </p:nvSpPr>
        <p:spPr>
          <a:xfrm>
            <a:off x="0" y="0"/>
            <a:ext cx="12192000" cy="1209963"/>
          </a:xfrm>
          <a:prstGeom prst="rect">
            <a:avLst/>
          </a:prstGeom>
          <a:solidFill>
            <a:srgbClr val="0E2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0AD5749-EF2E-4CA9-8FC4-9AF820F40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0642" y="1305833"/>
            <a:ext cx="2560762" cy="389325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13519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/>
              <a:t>Click to edit Master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3BBC647-9B12-4D34-8504-39C0684C5A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30642" y="2110122"/>
            <a:ext cx="2560762" cy="386178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EA0A8E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EA0A8E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EA0A8E"/>
              </a:buClr>
              <a:buFont typeface="Calibri" panose="020F0502020204030204" pitchFamily="34" charset="0"/>
              <a:buChar char="»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0979546-AC75-4629-B622-6F1975A140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81491" y="1302327"/>
            <a:ext cx="2560762" cy="397165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13519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/>
              <a:t>Click to edit Master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332EBE78-E047-4E9F-AEC9-1C47E1C9A3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81491" y="2110123"/>
            <a:ext cx="2560762" cy="386178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EA0A8E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EA0A8E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EA0A8E"/>
              </a:buClr>
              <a:buFont typeface="Calibri" panose="020F0502020204030204" pitchFamily="34" charset="0"/>
              <a:buChar char="»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9792C4F-2095-48B7-A0C8-1DD2E4AE2FE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5177" y="1777940"/>
            <a:ext cx="2548213" cy="29702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1351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939D0B5-7870-4890-A8D9-F19580F83B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79811" y="1777940"/>
            <a:ext cx="2560762" cy="304714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13519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/>
              <a:t>Click to edit Master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73818A12-54CF-47ED-A9AB-6317A53A15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26030" y="1781441"/>
            <a:ext cx="2560762" cy="29702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13519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/>
              <a:t>Click to edit Master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E63A375-E207-438E-A8FD-658498123B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6879" y="1785631"/>
            <a:ext cx="2560762" cy="297165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13519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/>
              <a:t>Click to edit Master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3DE73A-20B3-BF3D-205B-DA19AA7C1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0" y="247953"/>
            <a:ext cx="11278414" cy="949818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707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067BA-D8D5-4EE6-8831-F87238D54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30" y="1570232"/>
            <a:ext cx="11278414" cy="4413318"/>
          </a:xfrm>
        </p:spPr>
        <p:txBody>
          <a:bodyPr/>
          <a:lstStyle>
            <a:lvl1pPr marL="2286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1CEAF5-FC92-4725-A3DE-9201A922B576}"/>
              </a:ext>
            </a:extLst>
          </p:cNvPr>
          <p:cNvSpPr/>
          <p:nvPr userDrawn="1"/>
        </p:nvSpPr>
        <p:spPr>
          <a:xfrm>
            <a:off x="0" y="0"/>
            <a:ext cx="12192000" cy="1209963"/>
          </a:xfrm>
          <a:prstGeom prst="rect">
            <a:avLst/>
          </a:prstGeom>
          <a:solidFill>
            <a:srgbClr val="0E2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EBC9F5-0F07-C87D-C097-B34BA3583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0" y="247953"/>
            <a:ext cx="11278414" cy="949818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147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48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F1433-8237-427B-9CC6-022C633CD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0327"/>
            <a:ext cx="10515600" cy="4483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CD4BD4-8D11-3D8A-C330-C5AD87E103E8}"/>
              </a:ext>
            </a:extLst>
          </p:cNvPr>
          <p:cNvCxnSpPr>
            <a:cxnSpLocks/>
          </p:cNvCxnSpPr>
          <p:nvPr userDrawn="1"/>
        </p:nvCxnSpPr>
        <p:spPr>
          <a:xfrm>
            <a:off x="374904" y="5983550"/>
            <a:ext cx="1141476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ADCC29-EA21-C275-E68C-EFAE3CB6838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619" y="6106920"/>
            <a:ext cx="1805202" cy="63995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C9C253C-BA8B-3A79-6ABD-26FCAD70CC9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224698"/>
            <a:ext cx="3103485" cy="38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8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50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A0A8E"/>
        </a:buClr>
        <a:buFont typeface="Calibri" panose="020F050202020403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A0A8E"/>
        </a:buClr>
        <a:buFont typeface="Calibri" panose="020F050202020403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A0A8E"/>
        </a:buClr>
        <a:buFont typeface="Calibri" panose="020F050202020403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A0A8E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A0A8E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9E03174-1139-0989-030F-67815B78F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685069"/>
            <a:ext cx="11497056" cy="1071792"/>
          </a:xfrm>
        </p:spPr>
        <p:txBody>
          <a:bodyPr/>
          <a:lstStyle/>
          <a:p>
            <a:r>
              <a:rPr lang="en-US" sz="4600" b="1" dirty="0">
                <a:latin typeface="+mn-lt"/>
              </a:rPr>
              <a:t>Innovative Solutions to Support Veterans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77DD8F-49B5-5716-5BFB-AC8B2EC9F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r="10892"/>
          <a:stretch/>
        </p:blipFill>
        <p:spPr>
          <a:xfrm>
            <a:off x="8135007" y="2574260"/>
            <a:ext cx="4056993" cy="3457904"/>
          </a:xfrm>
          <a:prstGeom prst="rect">
            <a:avLst/>
          </a:prstGeom>
          <a:ln w="222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BD7E3E-E7E4-3F56-0BD1-AD4DB94CC8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62"/>
          <a:stretch/>
        </p:blipFill>
        <p:spPr>
          <a:xfrm>
            <a:off x="4056994" y="2574260"/>
            <a:ext cx="4056993" cy="3457904"/>
          </a:xfrm>
          <a:prstGeom prst="rect">
            <a:avLst/>
          </a:prstGeom>
          <a:ln w="222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66F115-2CEC-AD11-8DC2-353C5CE57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2" r="10872"/>
          <a:stretch/>
        </p:blipFill>
        <p:spPr>
          <a:xfrm>
            <a:off x="1" y="2574260"/>
            <a:ext cx="4056993" cy="3457904"/>
          </a:xfrm>
          <a:prstGeom prst="rect">
            <a:avLst/>
          </a:prstGeom>
          <a:ln w="222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6525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641786-9624-4897-B414-9F6BA97DA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583" y="1796903"/>
            <a:ext cx="8101187" cy="380524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/>
              <a:t>Provides the ability to call 911 in an emergency</a:t>
            </a:r>
            <a:br>
              <a:rPr lang="en-US"/>
            </a:br>
            <a:endParaRPr lang="en-US"/>
          </a:p>
          <a:p>
            <a:pPr marL="0" indent="0">
              <a:spcBef>
                <a:spcPts val="1200"/>
              </a:spcBef>
              <a:buNone/>
            </a:pPr>
            <a:r>
              <a:rPr lang="en-US"/>
              <a:t>Provides the ability to communicate with a stable and consistent phone.</a:t>
            </a:r>
            <a:br>
              <a:rPr lang="en-US" sz="2400"/>
            </a:br>
            <a:endParaRPr lang="en-US" sz="240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/>
              <a:t>Provides Veterans with a pre-programmed resource phone directory; easily update at any time.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65D39C-75F2-4BC1-A312-3E81604CE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0" y="230912"/>
            <a:ext cx="11195288" cy="9498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CPR</a:t>
            </a:r>
            <a:r>
              <a:rPr lang="en-US" baseline="30000"/>
              <a:t>3</a:t>
            </a:r>
            <a:r>
              <a:rPr lang="en-US">
                <a:solidFill>
                  <a:srgbClr val="EA0A8E"/>
                </a:solidFill>
              </a:rPr>
              <a:t> </a:t>
            </a:r>
            <a:r>
              <a:rPr lang="en-US"/>
              <a:t>Unlimited Communication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033C61B-F4BA-4741-B6A5-3CDF130E44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90" y="2831004"/>
            <a:ext cx="624328" cy="62432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9061207-54E9-4A8F-9F22-C0B299BDFE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90" y="4169455"/>
            <a:ext cx="621792" cy="6217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ED835E-C29A-5D51-3E10-78C22E5B0992}"/>
              </a:ext>
            </a:extLst>
          </p:cNvPr>
          <p:cNvSpPr txBox="1"/>
          <p:nvPr/>
        </p:nvSpPr>
        <p:spPr>
          <a:xfrm>
            <a:off x="404004" y="1230773"/>
            <a:ext cx="6158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AAE48DD-FF73-2948-612E-FE2B6DEEFC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770" y="1402080"/>
            <a:ext cx="2387240" cy="4382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971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FE4E54-1987-479B-8E01-A10D7C59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16" y="1742556"/>
            <a:ext cx="6311527" cy="4264954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sz="2400" dirty="0"/>
              <a:t>Provides instant on-screen internet access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Provides a hotspot for up to 8 other devices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Includes a How-To Video with step-by-step instructions to connect other devices to the hotspot. Current languages include: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English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Spanish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Pashto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Farsi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87B1A3-A3E1-4DDF-B36E-9C745C39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86" y="0"/>
            <a:ext cx="11340777" cy="118073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 dirty="0"/>
              <a:t>CPR</a:t>
            </a:r>
            <a:r>
              <a:rPr lang="en-US" baseline="30000" dirty="0"/>
              <a:t>3</a:t>
            </a:r>
            <a:r>
              <a:rPr lang="en-US" dirty="0">
                <a:solidFill>
                  <a:srgbClr val="EA0A8E"/>
                </a:solidFill>
              </a:rPr>
              <a:t> </a:t>
            </a:r>
            <a:r>
              <a:rPr lang="en-US" dirty="0"/>
              <a:t>Unlimited Internet Access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4B359E7-F461-C0F2-42EA-F2A4FBC648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991" y="1328511"/>
            <a:ext cx="5404104" cy="292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9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EF2D8A-1A21-F395-2793-7F811EA8A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570232"/>
            <a:ext cx="11414760" cy="489098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Identify: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Your goals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Your gaps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Your challenges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Your desired outcomes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D1D009-2817-C99A-015F-DD5D8403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0" y="230912"/>
            <a:ext cx="11195288" cy="949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Getting Started…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674116-1B63-DD1F-C212-112AC5A647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2058" y="888588"/>
            <a:ext cx="5704334" cy="4143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55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B9CEBA-559A-4845-917C-D5E7B5D86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534945"/>
            <a:ext cx="5957801" cy="44133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Ensures continuous connectivity </a:t>
            </a:r>
            <a:br>
              <a:rPr lang="en-US" sz="2600" dirty="0"/>
            </a:br>
            <a:r>
              <a:rPr lang="en-US" sz="2600" dirty="0"/>
              <a:t>and communication with resources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200" dirty="0"/>
              <a:t> Portable device</a:t>
            </a:r>
            <a:endParaRPr lang="en-US" sz="2200" dirty="0"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200" dirty="0"/>
              <a:t> High-speed internet access</a:t>
            </a:r>
            <a:endParaRPr lang="en-US" sz="2200" dirty="0"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200" dirty="0"/>
              <a:t> Voice &amp; text communication</a:t>
            </a:r>
            <a:endParaRPr lang="en-US" sz="22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600" dirty="0"/>
              <a:t>Protects Veterans from shame when reaching out for help</a:t>
            </a:r>
            <a:endParaRPr lang="en-US" sz="26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600" b="1" dirty="0"/>
              <a:t>Enables Veterans to be successful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EA0A8E"/>
              </a:buClr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94A6FF-B1C3-42DC-BFCA-5AFC7C36E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3" y="196406"/>
            <a:ext cx="11884617" cy="94981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CPR</a:t>
            </a:r>
            <a:r>
              <a:rPr lang="en-US" baseline="30000"/>
              <a:t>3 </a:t>
            </a:r>
            <a:r>
              <a:rPr lang="en-US">
                <a:solidFill>
                  <a:srgbClr val="FFFFFF"/>
                </a:solidFill>
              </a:rPr>
              <a:t>Positively Impacts</a:t>
            </a:r>
            <a:r>
              <a:rPr lang="en-US"/>
              <a:t> the Lives of Veterans </a:t>
            </a:r>
          </a:p>
        </p:txBody>
      </p:sp>
      <p:pic>
        <p:nvPicPr>
          <p:cNvPr id="5" name="Picture 5" descr="A picture containing outdoor, person, tree&#10;&#10;Description automatically generated">
            <a:extLst>
              <a:ext uri="{FF2B5EF4-FFF2-40B4-BE49-F238E27FC236}">
                <a16:creationId xmlns:a16="http://schemas.microsoft.com/office/drawing/2014/main" id="{A7C4850A-FCA7-FFCE-69D4-852674830B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323"/>
          <a:stretch/>
        </p:blipFill>
        <p:spPr>
          <a:xfrm>
            <a:off x="5702057" y="943731"/>
            <a:ext cx="5754659" cy="4087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180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2042FA4-F7F3-4230-B395-95A0BB6D33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784" b="17767"/>
          <a:stretch/>
        </p:blipFill>
        <p:spPr>
          <a:xfrm>
            <a:off x="0" y="2061928"/>
            <a:ext cx="12189023" cy="3939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BE6B87-A616-489A-85F3-12425A689DE4}"/>
              </a:ext>
            </a:extLst>
          </p:cNvPr>
          <p:cNvSpPr txBox="1"/>
          <p:nvPr/>
        </p:nvSpPr>
        <p:spPr>
          <a:xfrm>
            <a:off x="3878045" y="6209957"/>
            <a:ext cx="442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281.667.0404   </a:t>
            </a:r>
          </a:p>
          <a:p>
            <a:r>
              <a:rPr lang="en-US" sz="1400" dirty="0"/>
              <a:t>premierwireless.com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839D9C-0DDA-4EF1-93B4-7846C99F2E94}"/>
              </a:ext>
            </a:extLst>
          </p:cNvPr>
          <p:cNvSpPr txBox="1"/>
          <p:nvPr/>
        </p:nvSpPr>
        <p:spPr>
          <a:xfrm>
            <a:off x="336823" y="586488"/>
            <a:ext cx="1150924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3600" b="1" dirty="0"/>
              <a:t>CPR</a:t>
            </a:r>
            <a:r>
              <a:rPr lang="en-US" sz="3600" b="1" baseline="30000" dirty="0"/>
              <a:t>3  </a:t>
            </a:r>
            <a:r>
              <a:rPr lang="en-US" sz="3600" b="1" dirty="0"/>
              <a:t>enables Veterans to get back to being </a:t>
            </a:r>
            <a:endParaRPr lang="en-US" sz="3600" dirty="0"/>
          </a:p>
          <a:p>
            <a:pPr algn="ctr"/>
            <a:r>
              <a:rPr lang="en-US" sz="3600" b="1" dirty="0"/>
              <a:t>productive members of society.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E9BA1-B086-C02D-67B7-EEE58C8114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887" y="2465811"/>
            <a:ext cx="5413247" cy="2932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D47DE9-1C2B-D3BC-FB8B-0B5ACC1AC65A}"/>
              </a:ext>
            </a:extLst>
          </p:cNvPr>
          <p:cNvCxnSpPr/>
          <p:nvPr/>
        </p:nvCxnSpPr>
        <p:spPr>
          <a:xfrm>
            <a:off x="3707476" y="6209957"/>
            <a:ext cx="0" cy="5233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30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BB3F71-3FE9-30CD-6416-A7D75C5A7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30" y="1496641"/>
            <a:ext cx="11195288" cy="37175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ea typeface="+mn-lt"/>
                <a:cs typeface="+mn-lt"/>
              </a:rPr>
              <a:t>Education and skills training</a:t>
            </a:r>
            <a:endParaRPr lang="en-US" sz="2000" dirty="0">
              <a:cs typeface="Calibri" panose="020F0502020204030204"/>
            </a:endParaRPr>
          </a:p>
          <a:p>
            <a:r>
              <a:rPr lang="en-US" sz="2000" dirty="0">
                <a:ea typeface="+mn-lt"/>
                <a:cs typeface="+mn-lt"/>
              </a:rPr>
              <a:t>Seeking and securing stable 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employment</a:t>
            </a:r>
          </a:p>
          <a:p>
            <a:r>
              <a:rPr lang="en-US" sz="2000" dirty="0"/>
              <a:t>Access to support networks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ea typeface="+mn-lt"/>
                <a:cs typeface="+mn-lt"/>
              </a:rPr>
              <a:t>Mental health</a:t>
            </a:r>
          </a:p>
          <a:p>
            <a:r>
              <a:rPr lang="en-US" sz="2000" dirty="0">
                <a:ea typeface="+mn-lt"/>
                <a:cs typeface="+mn-lt"/>
              </a:rPr>
              <a:t>Healthcare</a:t>
            </a:r>
          </a:p>
          <a:p>
            <a:r>
              <a:rPr lang="en-US" sz="2000" dirty="0">
                <a:ea typeface="+mn-lt"/>
                <a:cs typeface="+mn-lt"/>
              </a:rPr>
              <a:t>Physical therapy </a:t>
            </a:r>
            <a:endParaRPr lang="en-US" sz="2000" dirty="0">
              <a:cs typeface="Calibri" panose="020F0502020204030204"/>
            </a:endParaRPr>
          </a:p>
          <a:p>
            <a:r>
              <a:rPr lang="en-US" sz="2000" dirty="0"/>
              <a:t>Food and housing </a:t>
            </a:r>
            <a:endParaRPr lang="en-US" sz="2000" dirty="0">
              <a:cs typeface="Calibri" panose="020F0502020204030204"/>
            </a:endParaRPr>
          </a:p>
          <a:p>
            <a:r>
              <a:rPr lang="en-US" sz="2000" dirty="0"/>
              <a:t>Transportation  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Communication and connectivity 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38E524-4CA0-B181-F49B-0497F23E4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0" y="230912"/>
            <a:ext cx="11195288" cy="94981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Common Challenges Veterans Face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70488-40F1-AD5F-4C92-F061A8FFF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2058" y="1056594"/>
            <a:ext cx="5704334" cy="3807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DE2B54-B305-B31C-E8CF-41E841AE04F1}"/>
              </a:ext>
            </a:extLst>
          </p:cNvPr>
          <p:cNvSpPr txBox="1"/>
          <p:nvPr/>
        </p:nvSpPr>
        <p:spPr>
          <a:xfrm>
            <a:off x="439270" y="5430657"/>
            <a:ext cx="11414679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+mn-lt"/>
                <a:cs typeface="+mn-lt"/>
              </a:rPr>
              <a:t>FACT:</a:t>
            </a:r>
            <a:r>
              <a:rPr lang="en-US" sz="1600" dirty="0">
                <a:ea typeface="+mn-lt"/>
                <a:cs typeface="+mn-lt"/>
              </a:rPr>
              <a:t> Veterans are 50% more likely to become homeless than other Americans due to poverty, lack of support networks, and dismal living conditions in overcrowded or substandard housing.</a:t>
            </a:r>
            <a:endParaRPr lang="en-US" sz="1600" dirty="0"/>
          </a:p>
          <a:p>
            <a:pPr algn="l"/>
            <a:endParaRPr lang="en-US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38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F3D423-F766-CC6A-4A52-BBFE5A545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0" y="230912"/>
            <a:ext cx="11481992" cy="9498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Is There a Better Way?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F53C62-055C-5B63-A315-EFDBD870B0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795" y="2278672"/>
            <a:ext cx="6007871" cy="3254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53B964-3350-179C-4BA0-C0CA985B6BF2}"/>
              </a:ext>
            </a:extLst>
          </p:cNvPr>
          <p:cNvSpPr txBox="1"/>
          <p:nvPr/>
        </p:nvSpPr>
        <p:spPr>
          <a:xfrm>
            <a:off x="442531" y="1587566"/>
            <a:ext cx="1119528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/>
              <a:t>CPR</a:t>
            </a:r>
            <a:r>
              <a:rPr lang="en-US" sz="3600" b="1" baseline="30000" dirty="0"/>
              <a:t>3</a:t>
            </a:r>
            <a:r>
              <a:rPr lang="en-US" sz="3600" b="1" dirty="0"/>
              <a:t>: Connecting Veterans to Resources</a:t>
            </a:r>
          </a:p>
        </p:txBody>
      </p:sp>
    </p:spTree>
    <p:extLst>
      <p:ext uri="{BB962C8B-B14F-4D97-AF65-F5344CB8AC3E}">
        <p14:creationId xmlns:p14="http://schemas.microsoft.com/office/powerpoint/2010/main" val="371985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41ED29-BD9C-83EF-2943-9B46D083030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The Layer Cake Approach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195DA6-7857-DE0A-A254-1C12A3586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530" y="1414010"/>
            <a:ext cx="2994828" cy="4029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808EC6-B0C1-F53F-6A4B-C47E0CA6A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229" y="1825015"/>
            <a:ext cx="8553771" cy="4413318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3200" b="1" dirty="0"/>
              <a:t>Provide Workforce Development and Jobs</a:t>
            </a:r>
            <a:endParaRPr lang="en-US" sz="3200" b="1" dirty="0">
              <a:cs typeface="Calibri"/>
            </a:endParaRPr>
          </a:p>
          <a:p>
            <a:pPr>
              <a:spcBef>
                <a:spcPts val="3000"/>
              </a:spcBef>
            </a:pPr>
            <a:r>
              <a:rPr lang="en-US" sz="3200" b="1" dirty="0">
                <a:cs typeface="Calibri"/>
              </a:rPr>
              <a:t>Address Mental Health and Health Care Issues</a:t>
            </a:r>
          </a:p>
          <a:p>
            <a:pPr>
              <a:spcBef>
                <a:spcPts val="3000"/>
              </a:spcBef>
            </a:pPr>
            <a:r>
              <a:rPr lang="en-US" sz="3200" b="1" dirty="0">
                <a:cs typeface="Calibri"/>
              </a:rPr>
              <a:t>Meet Basic Needs</a:t>
            </a:r>
          </a:p>
        </p:txBody>
      </p:sp>
    </p:spTree>
    <p:extLst>
      <p:ext uri="{BB962C8B-B14F-4D97-AF65-F5344CB8AC3E}">
        <p14:creationId xmlns:p14="http://schemas.microsoft.com/office/powerpoint/2010/main" val="409385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AC09E7-A498-4D17-AF78-46A99C44C127}"/>
              </a:ext>
            </a:extLst>
          </p:cNvPr>
          <p:cNvSpPr/>
          <p:nvPr/>
        </p:nvSpPr>
        <p:spPr>
          <a:xfrm>
            <a:off x="448992" y="3110394"/>
            <a:ext cx="11235481" cy="2545839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64B070-ED21-4EBB-8944-E414DCA4D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3" y="1461870"/>
            <a:ext cx="8517169" cy="15446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b="1" dirty="0"/>
              <a:t>The CPR</a:t>
            </a:r>
            <a:r>
              <a:rPr lang="en-US" sz="2200" b="1" baseline="30000" dirty="0">
                <a:solidFill>
                  <a:srgbClr val="306191"/>
                </a:solidFill>
              </a:rPr>
              <a:t>3</a:t>
            </a:r>
            <a:r>
              <a:rPr lang="en-US" sz="2200" b="1" dirty="0"/>
              <a:t> solution is custom-built to provide access </a:t>
            </a:r>
            <a:br>
              <a:rPr lang="en-US" sz="2200" b="1" dirty="0"/>
            </a:br>
            <a:r>
              <a:rPr lang="en-US" sz="2200" b="1" dirty="0"/>
              <a:t>to many different resources.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b="1" dirty="0"/>
              <a:t>People simply tap the icon and get connected to </a:t>
            </a:r>
            <a:br>
              <a:rPr lang="en-US" sz="2200" b="1" dirty="0"/>
            </a:br>
            <a:r>
              <a:rPr lang="en-US" sz="2200" b="1" dirty="0"/>
              <a:t>available resources.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1A5C15-FEA1-4079-98E7-6C9DFF8A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0" y="230912"/>
            <a:ext cx="11195288" cy="9498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Meeting Basic Needs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7AD5FC-2F26-4066-94E6-720D0A1B104F}"/>
              </a:ext>
            </a:extLst>
          </p:cNvPr>
          <p:cNvSpPr txBox="1">
            <a:spLocks/>
          </p:cNvSpPr>
          <p:nvPr/>
        </p:nvSpPr>
        <p:spPr>
          <a:xfrm>
            <a:off x="629247" y="3829495"/>
            <a:ext cx="2468880" cy="18636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1800" dirty="0"/>
              <a:t>Local food banks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1800" dirty="0"/>
              <a:t>Local shelters</a:t>
            </a:r>
            <a:endParaRPr lang="en-US" sz="1800" dirty="0">
              <a:cs typeface="Calibri"/>
            </a:endParaRP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1800" dirty="0"/>
              <a:t>Housing assistance</a:t>
            </a:r>
            <a:endParaRPr lang="en-US" sz="1800" dirty="0">
              <a:cs typeface="Calibri"/>
            </a:endParaRP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1800" dirty="0"/>
              <a:t>SNAP (food stamps)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1800" dirty="0"/>
              <a:t>WIC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B99B4D-CDFC-453B-9B3D-5E79516709C1}"/>
              </a:ext>
            </a:extLst>
          </p:cNvPr>
          <p:cNvSpPr txBox="1">
            <a:spLocks/>
          </p:cNvSpPr>
          <p:nvPr/>
        </p:nvSpPr>
        <p:spPr>
          <a:xfrm>
            <a:off x="3362705" y="3829495"/>
            <a:ext cx="2746486" cy="18636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1800" dirty="0"/>
              <a:t>Telehealth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1800" dirty="0"/>
              <a:t>Local VA</a:t>
            </a:r>
            <a:endParaRPr lang="en-US" sz="1800" dirty="0">
              <a:cs typeface="Calibri"/>
            </a:endParaRP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1800" dirty="0"/>
              <a:t>Schedule Appointments</a:t>
            </a:r>
            <a:endParaRPr lang="en-US" sz="1800" dirty="0">
              <a:cs typeface="Calibri"/>
            </a:endParaRP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1800" dirty="0"/>
              <a:t>Prescription Assistance</a:t>
            </a:r>
            <a:endParaRPr lang="en-US" sz="1800" dirty="0">
              <a:cs typeface="Calibri"/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0FB5012B-1676-4267-9DB1-8B6B7C62FDB8}"/>
              </a:ext>
            </a:extLst>
          </p:cNvPr>
          <p:cNvSpPr txBox="1">
            <a:spLocks/>
          </p:cNvSpPr>
          <p:nvPr/>
        </p:nvSpPr>
        <p:spPr>
          <a:xfrm>
            <a:off x="6195913" y="3829495"/>
            <a:ext cx="2833208" cy="18636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1800" dirty="0"/>
              <a:t>Disability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1800" dirty="0">
                <a:cs typeface="Calibri"/>
              </a:rPr>
              <a:t>Pension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1800" dirty="0">
                <a:cs typeface="Calibri"/>
              </a:rPr>
              <a:t>Life Insurance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1800" dirty="0">
                <a:cs typeface="Calibri"/>
              </a:rPr>
              <a:t>Records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1800" dirty="0">
                <a:cs typeface="Calibri"/>
              </a:rPr>
              <a:t>Service Member Benefits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endParaRPr lang="en-US" sz="1800" dirty="0">
              <a:cs typeface="Calibri"/>
            </a:endParaRP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F05AC5F1-2731-42D5-B5FE-01D5E06023B6}"/>
              </a:ext>
            </a:extLst>
          </p:cNvPr>
          <p:cNvSpPr txBox="1">
            <a:spLocks/>
          </p:cNvSpPr>
          <p:nvPr/>
        </p:nvSpPr>
        <p:spPr>
          <a:xfrm>
            <a:off x="9128871" y="3829495"/>
            <a:ext cx="2468880" cy="1863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Clr>
                <a:srgbClr val="FF0000"/>
              </a:buClr>
            </a:pPr>
            <a:r>
              <a:rPr lang="en-US" sz="1800" dirty="0"/>
              <a:t>Suicide Prevention</a:t>
            </a:r>
          </a:p>
          <a:p>
            <a:pPr>
              <a:lnSpc>
                <a:spcPct val="70000"/>
              </a:lnSpc>
              <a:buClr>
                <a:srgbClr val="FF0000"/>
              </a:buClr>
            </a:pPr>
            <a:r>
              <a:rPr lang="en-US" sz="1800" dirty="0"/>
              <a:t>Sexual Abuse</a:t>
            </a:r>
          </a:p>
          <a:p>
            <a:pPr>
              <a:lnSpc>
                <a:spcPct val="70000"/>
              </a:lnSpc>
              <a:buClr>
                <a:srgbClr val="FF0000"/>
              </a:buClr>
            </a:pPr>
            <a:r>
              <a:rPr lang="en-US" sz="1800" dirty="0"/>
              <a:t>LGBTQ Support</a:t>
            </a:r>
          </a:p>
          <a:p>
            <a:pPr>
              <a:lnSpc>
                <a:spcPct val="70000"/>
              </a:lnSpc>
              <a:buClr>
                <a:srgbClr val="FF0000"/>
              </a:buClr>
            </a:pPr>
            <a:r>
              <a:rPr lang="en-US" sz="1800" dirty="0"/>
              <a:t>Domestic Violence</a:t>
            </a:r>
          </a:p>
          <a:p>
            <a:pPr>
              <a:lnSpc>
                <a:spcPct val="70000"/>
              </a:lnSpc>
              <a:buClr>
                <a:srgbClr val="FF0000"/>
              </a:buClr>
            </a:pPr>
            <a:r>
              <a:rPr lang="en-US" sz="1800" dirty="0"/>
              <a:t>Substance Abuse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FE65E20-F5DB-4538-9D4F-CCC342D326F1}"/>
              </a:ext>
            </a:extLst>
          </p:cNvPr>
          <p:cNvSpPr txBox="1">
            <a:spLocks/>
          </p:cNvSpPr>
          <p:nvPr/>
        </p:nvSpPr>
        <p:spPr>
          <a:xfrm>
            <a:off x="1207782" y="3328078"/>
            <a:ext cx="1969118" cy="29702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1B568D"/>
                </a:solidFill>
              </a:rPr>
              <a:t>Food &amp; Housing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B31D758-3420-44E1-A0D1-CF4B82916350}"/>
              </a:ext>
            </a:extLst>
          </p:cNvPr>
          <p:cNvSpPr txBox="1">
            <a:spLocks/>
          </p:cNvSpPr>
          <p:nvPr/>
        </p:nvSpPr>
        <p:spPr>
          <a:xfrm>
            <a:off x="3932845" y="3328078"/>
            <a:ext cx="1978815" cy="30471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rgbClr val="1B568D"/>
                </a:solidFill>
              </a:rPr>
              <a:t>Health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AE06E820-E435-42F6-A475-CB8B60701399}"/>
              </a:ext>
            </a:extLst>
          </p:cNvPr>
          <p:cNvSpPr txBox="1">
            <a:spLocks/>
          </p:cNvSpPr>
          <p:nvPr/>
        </p:nvSpPr>
        <p:spPr>
          <a:xfrm>
            <a:off x="6761017" y="3328078"/>
            <a:ext cx="1978815" cy="29702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rgbClr val="1B568D"/>
                </a:solidFill>
              </a:rPr>
              <a:t>Veterans Affairs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8CAB8140-28A2-4DF5-95D2-295DA4B4E19C}"/>
              </a:ext>
            </a:extLst>
          </p:cNvPr>
          <p:cNvSpPr txBox="1">
            <a:spLocks/>
          </p:cNvSpPr>
          <p:nvPr/>
        </p:nvSpPr>
        <p:spPr>
          <a:xfrm>
            <a:off x="9651803" y="3328078"/>
            <a:ext cx="1978815" cy="2971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rgbClr val="1B568D"/>
                </a:solidFill>
              </a:rPr>
              <a:t>Crisis Hotline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96466E-C9C8-423D-976C-39A0A47BABDB}"/>
              </a:ext>
            </a:extLst>
          </p:cNvPr>
          <p:cNvSpPr txBox="1"/>
          <p:nvPr/>
        </p:nvSpPr>
        <p:spPr>
          <a:xfrm>
            <a:off x="448992" y="5479453"/>
            <a:ext cx="11235481" cy="400110"/>
          </a:xfrm>
          <a:prstGeom prst="rect">
            <a:avLst/>
          </a:prstGeom>
          <a:solidFill>
            <a:srgbClr val="EA0A8E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Icons can be an individual app, a link to a webpage or a folder containing multiple apps and webpage links.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D74088-0B40-4242-ACB0-C0B3E71ACD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2624" y="375809"/>
            <a:ext cx="4514473" cy="2445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872CE39A-24BD-44D6-8EFE-C685484BF0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996" y="3253707"/>
            <a:ext cx="457200" cy="452761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89469254-DE74-458B-8FCB-2CF0B94BBC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603" y="3253707"/>
            <a:ext cx="457200" cy="452761"/>
          </a:xfrm>
          <a:prstGeom prst="rect">
            <a:avLst/>
          </a:prstGeom>
        </p:spPr>
      </p:pic>
      <p:pic>
        <p:nvPicPr>
          <p:cNvPr id="12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623365-07E9-BA00-A640-6C75187A19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52" y="3253707"/>
            <a:ext cx="468912" cy="471878"/>
          </a:xfrm>
          <a:prstGeom prst="rect">
            <a:avLst/>
          </a:prstGeom>
        </p:spPr>
      </p:pic>
      <p:pic>
        <p:nvPicPr>
          <p:cNvPr id="14" name="Picture 14" descr="Logo&#10;&#10;Description automatically generated">
            <a:extLst>
              <a:ext uri="{FF2B5EF4-FFF2-40B4-BE49-F238E27FC236}">
                <a16:creationId xmlns:a16="http://schemas.microsoft.com/office/drawing/2014/main" id="{4F822F84-1FAE-3D83-0889-7159494D83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459" y="3253707"/>
            <a:ext cx="459387" cy="4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87B1A3-A3E1-4DDF-B36E-9C745C39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41" y="0"/>
            <a:ext cx="11631376" cy="1180730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r>
              <a:rPr lang="en-US" dirty="0"/>
              <a:t>Workforce Development &amp; Careers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34048E-AAC2-64F3-6FBD-C72AC52FAAEE}"/>
              </a:ext>
            </a:extLst>
          </p:cNvPr>
          <p:cNvSpPr txBox="1"/>
          <p:nvPr/>
        </p:nvSpPr>
        <p:spPr>
          <a:xfrm>
            <a:off x="418240" y="5669467"/>
            <a:ext cx="1163137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/>
              <a:t>FACT: </a:t>
            </a:r>
            <a:r>
              <a:rPr lang="en-US" sz="1650" dirty="0"/>
              <a:t>40% of American business leaders need help finding employees with in-demand skills, even for entry-level positions.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B70B66-C511-4422-B233-1AAFB57F65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6001" y="2958694"/>
            <a:ext cx="4090092" cy="2215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picture containing handwear&#10;&#10;Description automatically generated">
            <a:extLst>
              <a:ext uri="{FF2B5EF4-FFF2-40B4-BE49-F238E27FC236}">
                <a16:creationId xmlns:a16="http://schemas.microsoft.com/office/drawing/2014/main" id="{2AE96DA5-8CB0-441D-BF65-16693F8E05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950" y="3447736"/>
            <a:ext cx="1970239" cy="221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rrow: Bent 2">
            <a:extLst>
              <a:ext uri="{FF2B5EF4-FFF2-40B4-BE49-F238E27FC236}">
                <a16:creationId xmlns:a16="http://schemas.microsoft.com/office/drawing/2014/main" id="{0EE1C86C-A716-71A5-AD74-21730AC4288E}"/>
              </a:ext>
            </a:extLst>
          </p:cNvPr>
          <p:cNvSpPr/>
          <p:nvPr/>
        </p:nvSpPr>
        <p:spPr>
          <a:xfrm>
            <a:off x="3818823" y="2319865"/>
            <a:ext cx="2277177" cy="661586"/>
          </a:xfrm>
          <a:prstGeom prst="bentArrow">
            <a:avLst>
              <a:gd name="adj1" fmla="val 21774"/>
              <a:gd name="adj2" fmla="val 24295"/>
              <a:gd name="adj3" fmla="val 25000"/>
              <a:gd name="adj4" fmla="val 43750"/>
            </a:avLst>
          </a:prstGeom>
          <a:solidFill>
            <a:srgbClr val="FFCF01"/>
          </a:solidFill>
          <a:ln>
            <a:solidFill>
              <a:srgbClr val="FFC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60BABB-EBE0-A2E8-069C-061646CFCB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913" y="1779828"/>
            <a:ext cx="2069524" cy="3772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9A0C984-DB7F-C638-D144-ECEEC4E61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7425" y="3112316"/>
            <a:ext cx="2485263" cy="841707"/>
          </a:xfrm>
          <a:prstGeom prst="rect">
            <a:avLst/>
          </a:prstGeom>
        </p:spPr>
      </p:pic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4BF4142B-D676-293D-1BC6-B080BE535DF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979" y="4063191"/>
            <a:ext cx="2124846" cy="135874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8587F93-920A-6BDC-AE96-40BE4A802E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33" y="1976842"/>
            <a:ext cx="2202517" cy="663124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6A10789-FE87-C905-EBDF-6EC9CDB77C39}"/>
              </a:ext>
            </a:extLst>
          </p:cNvPr>
          <p:cNvSpPr txBox="1">
            <a:spLocks/>
          </p:cNvSpPr>
          <p:nvPr/>
        </p:nvSpPr>
        <p:spPr>
          <a:xfrm>
            <a:off x="418241" y="1515187"/>
            <a:ext cx="5000154" cy="10185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sz="2200" b="1" dirty="0"/>
              <a:t>Training and/or jobs icons provide access to a folder with basic education, skills training, and job resources.</a:t>
            </a:r>
            <a:endParaRPr lang="en-US" dirty="0"/>
          </a:p>
          <a:p>
            <a:pPr>
              <a:spcBef>
                <a:spcPts val="1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8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2D65DB-E1F3-6DE5-184B-F99BC237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0" y="247953"/>
            <a:ext cx="11278414" cy="949818"/>
          </a:xfrm>
          <a:prstGeom prst="rect">
            <a:avLst/>
          </a:prstGeom>
          <a:solidFill>
            <a:srgbClr val="0E2B44"/>
          </a:solidFill>
        </p:spPr>
        <p:txBody>
          <a:bodyPr/>
          <a:lstStyle/>
          <a:p>
            <a:r>
              <a:rPr lang="en-US"/>
              <a:t>Access to Maps &amp; Transportation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C80F859-BC41-2251-954D-36FC9BF60387}"/>
              </a:ext>
            </a:extLst>
          </p:cNvPr>
          <p:cNvSpPr txBox="1">
            <a:spLocks/>
          </p:cNvSpPr>
          <p:nvPr/>
        </p:nvSpPr>
        <p:spPr>
          <a:xfrm>
            <a:off x="263638" y="2901127"/>
            <a:ext cx="11414760" cy="356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A0A8E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A0A8E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A0A8E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A0A8E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A0A8E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/>
              <a:t>Google Maps and Access to </a:t>
            </a:r>
            <a:br>
              <a:rPr lang="en-US" sz="2200"/>
            </a:br>
            <a:r>
              <a:rPr lang="en-US" sz="2200"/>
              <a:t>Transportation Options </a:t>
            </a:r>
          </a:p>
          <a:p>
            <a:r>
              <a:rPr lang="en-US" sz="2200"/>
              <a:t>Simplify Mobility Needs</a:t>
            </a:r>
            <a:endParaRPr lang="en-US" sz="22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0B9BE13-8CF6-43AA-D01A-179E9C72CDC2}"/>
              </a:ext>
            </a:extLst>
          </p:cNvPr>
          <p:cNvSpPr txBox="1">
            <a:spLocks/>
          </p:cNvSpPr>
          <p:nvPr/>
        </p:nvSpPr>
        <p:spPr>
          <a:xfrm>
            <a:off x="263638" y="1443025"/>
            <a:ext cx="4275111" cy="11958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b="1" dirty="0"/>
              <a:t>Map and transportation icons provide the ability to plan public transit usage and routes.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4F248D-766C-5920-7A17-29ABC6674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456" y="3095263"/>
            <a:ext cx="3611505" cy="2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602A86-3129-7859-731D-85ACE376F5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4267" y="4257709"/>
            <a:ext cx="1176009" cy="1475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Arrow: Bent 11">
            <a:extLst>
              <a:ext uri="{FF2B5EF4-FFF2-40B4-BE49-F238E27FC236}">
                <a16:creationId xmlns:a16="http://schemas.microsoft.com/office/drawing/2014/main" id="{6C999EE7-975F-E6DC-5B37-546824D5DD2F}"/>
              </a:ext>
            </a:extLst>
          </p:cNvPr>
          <p:cNvSpPr/>
          <p:nvPr/>
        </p:nvSpPr>
        <p:spPr>
          <a:xfrm flipH="1" flipV="1">
            <a:off x="8680590" y="4144266"/>
            <a:ext cx="2277177" cy="851396"/>
          </a:xfrm>
          <a:prstGeom prst="bentArrow">
            <a:avLst>
              <a:gd name="adj1" fmla="val 21774"/>
              <a:gd name="adj2" fmla="val 24295"/>
              <a:gd name="adj3" fmla="val 25000"/>
              <a:gd name="adj4" fmla="val 43750"/>
            </a:avLst>
          </a:prstGeom>
          <a:solidFill>
            <a:srgbClr val="FFCF01"/>
          </a:solidFill>
          <a:ln>
            <a:solidFill>
              <a:srgbClr val="FFC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 descr="A picture containing text, meter, parking, screenshot&#10;&#10;Description automatically generated">
            <a:extLst>
              <a:ext uri="{FF2B5EF4-FFF2-40B4-BE49-F238E27FC236}">
                <a16:creationId xmlns:a16="http://schemas.microsoft.com/office/drawing/2014/main" id="{B307C88A-83CE-32ED-AAD9-8274F55042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280" y="1375314"/>
            <a:ext cx="4752142" cy="2574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852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1D6FAE-C34C-BA83-F155-778FFB9ACF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7589" y="2148884"/>
            <a:ext cx="1593788" cy="3457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5B7823-3CCB-8A46-8818-E6D5EEA8EF4E}"/>
              </a:ext>
            </a:extLst>
          </p:cNvPr>
          <p:cNvSpPr txBox="1"/>
          <p:nvPr/>
        </p:nvSpPr>
        <p:spPr>
          <a:xfrm>
            <a:off x="4178224" y="1652052"/>
            <a:ext cx="372793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/>
              <a:t>Virtual Support Groups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B63A17-01CA-60E6-0F82-79CF2A379B12}"/>
              </a:ext>
            </a:extLst>
          </p:cNvPr>
          <p:cNvSpPr txBox="1"/>
          <p:nvPr/>
        </p:nvSpPr>
        <p:spPr>
          <a:xfrm>
            <a:off x="8280495" y="1648301"/>
            <a:ext cx="321028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/>
              <a:t>Music &amp; Meditation 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BBA16C-922F-38AF-AAAD-183B60FE592E}"/>
              </a:ext>
            </a:extLst>
          </p:cNvPr>
          <p:cNvSpPr txBox="1"/>
          <p:nvPr/>
        </p:nvSpPr>
        <p:spPr>
          <a:xfrm>
            <a:off x="372597" y="1648302"/>
            <a:ext cx="3616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Workforce Development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E0AF98B-9B59-7D74-F7CE-6089CF807E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079" y="2156579"/>
            <a:ext cx="1598224" cy="3467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48A9B19A-4BBA-A833-7F55-387886822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30188"/>
            <a:ext cx="11195050" cy="950912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Teach, Reach &amp; Motivate With Videos </a:t>
            </a:r>
            <a:br>
              <a:rPr lang="en-US" sz="4000"/>
            </a:br>
            <a:endParaRPr lang="en-US" sz="4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C43807-29D4-C076-A4C7-22510B4F4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0935" y="2155838"/>
            <a:ext cx="1598565" cy="346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191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252587-FAFB-49DF-8D5F-036F8A4CB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29" y="1380356"/>
            <a:ext cx="9129733" cy="44133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600" b="1" dirty="0"/>
              <a:t>Additional icons can include:</a:t>
            </a:r>
          </a:p>
          <a:p>
            <a:pPr marL="463550" lvl="1" indent="-231775">
              <a:spcBef>
                <a:spcPts val="1600"/>
              </a:spcBef>
            </a:pPr>
            <a:r>
              <a:rPr lang="en-US" dirty="0"/>
              <a:t>Google Workspace – connect, communicate, collaborate </a:t>
            </a:r>
            <a:endParaRPr lang="en-US" dirty="0">
              <a:cs typeface="Calibri"/>
            </a:endParaRPr>
          </a:p>
          <a:p>
            <a:pPr marL="463550" lvl="1" indent="-231775">
              <a:spcBef>
                <a:spcPts val="1600"/>
              </a:spcBef>
            </a:pPr>
            <a:r>
              <a:rPr lang="en-US" dirty="0"/>
              <a:t>Social Media - network with others on social media </a:t>
            </a:r>
            <a:endParaRPr lang="en-US" dirty="0">
              <a:cs typeface="Calibri"/>
            </a:endParaRPr>
          </a:p>
          <a:p>
            <a:pPr marL="463550" lvl="1" indent="-231775">
              <a:spcBef>
                <a:spcPts val="1600"/>
              </a:spcBef>
            </a:pPr>
            <a:r>
              <a:rPr lang="en-US" dirty="0"/>
              <a:t>Music and meditation </a:t>
            </a:r>
            <a:endParaRPr lang="en-US" dirty="0">
              <a:cs typeface="Calibri"/>
            </a:endParaRPr>
          </a:p>
          <a:p>
            <a:pPr marL="463550" lvl="1" indent="-231775">
              <a:spcBef>
                <a:spcPts val="1600"/>
              </a:spcBef>
            </a:pPr>
            <a:r>
              <a:rPr lang="en-US" dirty="0">
                <a:ea typeface="+mn-lt"/>
                <a:cs typeface="+mn-lt"/>
              </a:rPr>
              <a:t>Additional veteran resources </a:t>
            </a:r>
          </a:p>
          <a:p>
            <a:pPr marL="463550" lvl="1" indent="-231775">
              <a:spcBef>
                <a:spcPts val="1600"/>
              </a:spcBef>
            </a:pPr>
            <a:r>
              <a:rPr lang="en-US" dirty="0">
                <a:ea typeface="+mn-lt"/>
                <a:cs typeface="+mn-lt"/>
              </a:rPr>
              <a:t>Additional local resources</a:t>
            </a:r>
            <a:endParaRPr lang="en-US" dirty="0"/>
          </a:p>
          <a:p>
            <a:pPr lvl="1">
              <a:lnSpc>
                <a:spcPct val="170000"/>
              </a:lnSpc>
            </a:pPr>
            <a:endParaRPr lang="en-US" sz="2000" dirty="0">
              <a:cs typeface="Calibri" panose="020F0502020204030204"/>
            </a:endParaRP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endParaRPr lang="en-US" sz="1700" dirty="0">
              <a:cs typeface="Calibri" panose="020F0502020204030204"/>
            </a:endParaRPr>
          </a:p>
          <a:p>
            <a:pPr marL="457200" lvl="1" indent="0">
              <a:buNone/>
            </a:pPr>
            <a:endParaRPr lang="en-US" sz="1200" dirty="0">
              <a:cs typeface="Calibri" panose="020F0502020204030204"/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>
              <a:cs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E07CA4-E294-4AB7-AFCD-9F10D6FF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0" y="230912"/>
            <a:ext cx="11195288" cy="9498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Level Up to Close the Gaps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12290D-6270-A7C8-C9B2-7DB5FE09F3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88058" y="2389398"/>
            <a:ext cx="4403673" cy="23855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4" name="Picture 6" descr="The Best Calendar App for iPhone – The Sweet Setup">
            <a:extLst>
              <a:ext uri="{FF2B5EF4-FFF2-40B4-BE49-F238E27FC236}">
                <a16:creationId xmlns:a16="http://schemas.microsoft.com/office/drawing/2014/main" id="{0F6D5FB5-FF18-1E8B-002B-3B5138478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43256" y="1939857"/>
            <a:ext cx="1706114" cy="323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562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4BAF6EA225E0419693B71F453CB165" ma:contentTypeVersion="15" ma:contentTypeDescription="Create a new document." ma:contentTypeScope="" ma:versionID="d7eab9dfd088df29ed10ea37d3a2be64">
  <xsd:schema xmlns:xsd="http://www.w3.org/2001/XMLSchema" xmlns:xs="http://www.w3.org/2001/XMLSchema" xmlns:p="http://schemas.microsoft.com/office/2006/metadata/properties" xmlns:ns2="83d6cd08-b874-4e6c-bedf-b48b333b7278" xmlns:ns3="f3fe05de-618c-42c5-b941-8e916553b9ff" targetNamespace="http://schemas.microsoft.com/office/2006/metadata/properties" ma:root="true" ma:fieldsID="4af62d718fd558f42a445376fbd447f8" ns2:_="" ns3:_="">
    <xsd:import namespace="83d6cd08-b874-4e6c-bedf-b48b333b7278"/>
    <xsd:import namespace="f3fe05de-618c-42c5-b941-8e916553b9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cd08-b874-4e6c-bedf-b48b333b72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050d802-5b15-4520-8c9a-ffcb43b460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e05de-618c-42c5-b941-8e916553b9f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bcf326d-6d12-4b8e-871d-ab6a319c94cb}" ma:internalName="TaxCatchAll" ma:showField="CatchAllData" ma:web="f3fe05de-618c-42c5-b941-8e916553b9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fe05de-618c-42c5-b941-8e916553b9ff" xsi:nil="true"/>
    <lcf76f155ced4ddcb4097134ff3c332f xmlns="83d6cd08-b874-4e6c-bedf-b48b333b727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681578-71C2-436C-BE7A-B6752E52057F}">
  <ds:schemaRefs>
    <ds:schemaRef ds:uri="83d6cd08-b874-4e6c-bedf-b48b333b7278"/>
    <ds:schemaRef ds:uri="f3fe05de-618c-42c5-b941-8e916553b9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0F1C49D-BBD5-4E2F-9424-3425C2A008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356FC0-2472-4B81-B20F-EBEDA1D517E6}">
  <ds:schemaRefs>
    <ds:schemaRef ds:uri="http://purl.org/dc/dcmitype/"/>
    <ds:schemaRef ds:uri="83d6cd08-b874-4e6c-bedf-b48b333b7278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f3fe05de-618c-42c5-b941-8e916553b9f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483</Words>
  <Application>Microsoft Office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Innovative Solutions to Support Veterans</vt:lpstr>
      <vt:lpstr>Common Challenges Veterans Face</vt:lpstr>
      <vt:lpstr>Is There a Better Way?</vt:lpstr>
      <vt:lpstr>The Layer Cake Approach </vt:lpstr>
      <vt:lpstr>Meeting Basic Needs</vt:lpstr>
      <vt:lpstr>Workforce Development &amp; Careers</vt:lpstr>
      <vt:lpstr>Access to Maps &amp; Transportation</vt:lpstr>
      <vt:lpstr>Teach, Reach &amp; Motivate With Videos  </vt:lpstr>
      <vt:lpstr>Level Up to Close the Gaps</vt:lpstr>
      <vt:lpstr>CPR3 Unlimited Communication</vt:lpstr>
      <vt:lpstr>CPR3 Unlimited Internet Access</vt:lpstr>
      <vt:lpstr>Getting Started…</vt:lpstr>
      <vt:lpstr>CPR3 Positively Impacts the Lives of Veterans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CPR3 - Connecting People to Resources</dc:title>
  <dc:creator>Tiffany Oakley</dc:creator>
  <cp:lastModifiedBy>Kelly Futrell</cp:lastModifiedBy>
  <cp:revision>6</cp:revision>
  <cp:lastPrinted>2022-12-08T19:40:25Z</cp:lastPrinted>
  <dcterms:modified xsi:type="dcterms:W3CDTF">2023-01-23T16:37:05Z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0x010100174BAF6EA225E0419693B71F453CB165</vt:lpwstr>
  </property>
  <property fmtid="{D5CDD505-2E9C-101B-9397-08002B2CF9AE}" pid="3" name="MediaServiceImageTags">
    <vt:lpwstr/>
  </property>
</Properties>
</file>