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70" r:id="rId6"/>
    <p:sldId id="1276" r:id="rId7"/>
    <p:sldId id="1252" r:id="rId8"/>
    <p:sldId id="1257" r:id="rId9"/>
    <p:sldId id="1250" r:id="rId10"/>
    <p:sldId id="1251" r:id="rId11"/>
    <p:sldId id="1260" r:id="rId12"/>
    <p:sldId id="1259" r:id="rId13"/>
    <p:sldId id="1275" r:id="rId14"/>
    <p:sldId id="1271" r:id="rId15"/>
    <p:sldId id="1279" r:id="rId16"/>
    <p:sldId id="1266" r:id="rId17"/>
    <p:sldId id="1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0C325A"/>
    <a:srgbClr val="135193"/>
    <a:srgbClr val="FFD100"/>
    <a:srgbClr val="F3F3F3"/>
    <a:srgbClr val="F4F4F4"/>
    <a:srgbClr val="F5F5F5"/>
    <a:srgbClr val="F6F6F6"/>
    <a:srgbClr val="F7F7F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CB7A9-DFBE-4848-A405-CF24C8E135C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A7640-CBAD-437A-BA0B-FE944DAC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A7640-CBAD-437A-BA0B-FE944DACA6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A7640-CBAD-437A-BA0B-FE944DACA6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3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A7640-CBAD-437A-BA0B-FE944DACA6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23B6-5DB2-4FD8-878D-7697E991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0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67BA-D8D5-4EE6-8831-F87238D5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11414760" cy="4413318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6C149-CF7E-47C3-9758-224872EABF2C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1CEAF5-FC92-4725-A3DE-9201A922B57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78CA39-39CD-4B2D-9CA1-831A59B7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14760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824E59B-39CD-4B33-BA5B-06BDD4B36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18EA67-6F63-DB96-FE15-9E31FADFC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904" y="1588655"/>
            <a:ext cx="5644896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44896" cy="439489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42192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42192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FBA24A4-B8E4-472B-B28D-5FBEA2A61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6051F1-86DC-C204-E45A-A47C47304F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1588655"/>
            <a:ext cx="560832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0832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6904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12" y="0"/>
            <a:ext cx="4201668" cy="1180730"/>
          </a:xfrm>
          <a:prstGeom prst="rect">
            <a:avLst/>
          </a:prstGeom>
          <a:solidFill>
            <a:srgbClr val="0E2B44"/>
          </a:solidFill>
        </p:spPr>
        <p:txBody>
          <a:bodyPr anchor="ctr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759A654-8B3E-46C5-AD1F-4BE573CAC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DA5A9D-EC86-804D-E436-58086FA6A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68" y="1597891"/>
            <a:ext cx="5602067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68" y="2121763"/>
            <a:ext cx="5602067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891"/>
            <a:ext cx="5629656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629656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90376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47953"/>
            <a:ext cx="11390376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F323DAA-F044-4E4A-BE2E-A79A6FC63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D3DC67-55CF-1963-6CB0-B3DA1C4B0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7" y="1302332"/>
            <a:ext cx="2738654" cy="389325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1B568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7" y="2110977"/>
            <a:ext cx="2738654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2000"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800"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600"/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0114" y="1300788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0114" y="2111408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399288" y="5983550"/>
            <a:ext cx="11410147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7" y="230912"/>
            <a:ext cx="11410147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AD5749-EF2E-4CA9-8FC4-9AF820F4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9409" y="1305833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3BBC647-9B12-4D34-8504-39C0684C5A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9409" y="2110122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0979546-AC75-4629-B622-6F1975A14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61906" y="1302327"/>
            <a:ext cx="2752141" cy="3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32EBE78-E047-4E9F-AEC9-1C47E1C9A3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1906" y="2110123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792C4F-2095-48B7-A0C8-1DD2E4AE2FE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6265" y="1777940"/>
            <a:ext cx="2738654" cy="2970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30619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939D0B5-7870-4890-A8D9-F19580F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738" y="1777940"/>
            <a:ext cx="2752141" cy="304714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3818A12-54CF-47ED-A9AB-6317A53A15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797" y="1781441"/>
            <a:ext cx="2752141" cy="29702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E63A375-E207-438E-A8FD-658498123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7294" y="1785631"/>
            <a:ext cx="2752141" cy="2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F3A235F9-260C-45AF-9BE5-346EBA9E5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5480E8-904F-2C20-552B-8F27E6A09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48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F1433-8237-427B-9CC6-022C633CD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327"/>
            <a:ext cx="10515600" cy="448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7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3" r:id="rId5"/>
    <p:sldLayoutId id="2147483656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D704"/>
        </a:buClr>
        <a:buFont typeface="Calibri" panose="020F050202020403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6A12-D466-463A-A04A-974F74CF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71" y="342075"/>
            <a:ext cx="11497056" cy="901509"/>
          </a:xfrm>
        </p:spPr>
        <p:txBody>
          <a:bodyPr/>
          <a:lstStyle/>
          <a:p>
            <a:pPr algn="l"/>
            <a:r>
              <a:rPr lang="en-US" sz="5000" b="1" dirty="0">
                <a:latin typeface="+mn-lt"/>
              </a:rPr>
              <a:t>CPR</a:t>
            </a:r>
            <a:r>
              <a:rPr lang="en-US" sz="5000" b="1" baseline="30000" dirty="0">
                <a:solidFill>
                  <a:srgbClr val="E20074"/>
                </a:solidFill>
                <a:latin typeface="+mn-lt"/>
              </a:rPr>
              <a:t>3</a:t>
            </a:r>
            <a:r>
              <a:rPr lang="en-US" sz="5000" b="1" dirty="0">
                <a:latin typeface="+mn-lt"/>
              </a:rPr>
              <a:t> - Connecting People to Resources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6EAA29A-D1ED-426D-822E-FE58E9C4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" y="5978270"/>
            <a:ext cx="3591792" cy="694383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18EA67-6F63-DB96-FE15-9E31FADFC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32" y="5914034"/>
            <a:ext cx="2543004" cy="901509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BCCFAEF-E523-2386-4028-6EF87B340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7999"/>
            <a:ext cx="121920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734583-7286-434D-A592-54D94879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754154"/>
            <a:ext cx="5426746" cy="4229395"/>
          </a:xfrm>
        </p:spPr>
        <p:txBody>
          <a:bodyPr/>
          <a:lstStyle/>
          <a:p>
            <a:pPr>
              <a:buClr>
                <a:srgbClr val="EA0A8E"/>
              </a:buClr>
            </a:pPr>
            <a:r>
              <a:rPr lang="en-US" dirty="0"/>
              <a:t>Easily add or remove apps &amp; links</a:t>
            </a:r>
          </a:p>
          <a:p>
            <a:pPr>
              <a:buClr>
                <a:srgbClr val="EA0A8E"/>
              </a:buClr>
            </a:pPr>
            <a:r>
              <a:rPr lang="en-US" dirty="0"/>
              <a:t>Customize the look &amp; feel</a:t>
            </a:r>
          </a:p>
          <a:p>
            <a:pPr>
              <a:buClr>
                <a:srgbClr val="EA0A8E"/>
              </a:buClr>
            </a:pPr>
            <a:r>
              <a:rPr lang="en-US" dirty="0"/>
              <a:t>Personalize with your logo</a:t>
            </a:r>
          </a:p>
          <a:p>
            <a:pPr>
              <a:buClr>
                <a:srgbClr val="EA0A8E"/>
              </a:buClr>
            </a:pPr>
            <a:r>
              <a:rPr lang="en-US" dirty="0"/>
              <a:t>Manage usage by time &amp; day </a:t>
            </a:r>
          </a:p>
          <a:p>
            <a:pPr>
              <a:buClr>
                <a:srgbClr val="EA0A8E"/>
              </a:buClr>
            </a:pPr>
            <a:r>
              <a:rPr lang="en-US" dirty="0"/>
              <a:t>Monitor usage per device</a:t>
            </a:r>
          </a:p>
          <a:p>
            <a:pPr>
              <a:buClr>
                <a:srgbClr val="EA0A8E"/>
              </a:buClr>
            </a:pPr>
            <a:r>
              <a:rPr lang="en-US" dirty="0"/>
              <a:t>Optional CIPA filter for web traffic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B6F86A-EC8E-4538-8F2A-7E726A57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CPR</a:t>
            </a:r>
            <a:r>
              <a:rPr lang="en-US" sz="4400" baseline="30000" dirty="0">
                <a:solidFill>
                  <a:srgbClr val="E20074"/>
                </a:solidFill>
              </a:rPr>
              <a:t>3</a:t>
            </a:r>
            <a:r>
              <a:rPr lang="en-US" sz="4400" baseline="30000" dirty="0">
                <a:solidFill>
                  <a:srgbClr val="EA0A8E"/>
                </a:solidFill>
              </a:rPr>
              <a:t> </a:t>
            </a:r>
            <a:r>
              <a:rPr lang="en-US" sz="4400" dirty="0"/>
              <a:t>Software Additional Benefits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BF7E755-5C45-4E28-85D5-581F01541F3D}"/>
              </a:ext>
            </a:extLst>
          </p:cNvPr>
          <p:cNvSpPr txBox="1">
            <a:spLocks/>
          </p:cNvSpPr>
          <p:nvPr/>
        </p:nvSpPr>
        <p:spPr>
          <a:xfrm>
            <a:off x="6311170" y="1754154"/>
            <a:ext cx="5426746" cy="42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F01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F01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F01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F01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0A8E"/>
              </a:buClr>
            </a:pPr>
            <a:r>
              <a:rPr lang="en-US" dirty="0"/>
              <a:t>Locate devices with GPS (optional)</a:t>
            </a:r>
          </a:p>
          <a:p>
            <a:pPr>
              <a:buClr>
                <a:srgbClr val="EA0A8E"/>
              </a:buClr>
            </a:pPr>
            <a:r>
              <a:rPr lang="en-US" dirty="0"/>
              <a:t>Restrict user’s ability to download additional apps</a:t>
            </a:r>
          </a:p>
          <a:p>
            <a:pPr>
              <a:buClr>
                <a:srgbClr val="EA0A8E"/>
              </a:buClr>
            </a:pPr>
            <a:r>
              <a:rPr lang="en-US" dirty="0"/>
              <a:t>Lockdown &amp; restrict lost or stolen devices</a:t>
            </a:r>
          </a:p>
          <a:p>
            <a:pPr>
              <a:buClr>
                <a:srgbClr val="EA0A8E"/>
              </a:buClr>
            </a:pPr>
            <a:r>
              <a:rPr lang="en-US" dirty="0"/>
              <a:t>Control device settings - brightness, screen time out, font size &amp; color, etc.</a:t>
            </a:r>
          </a:p>
        </p:txBody>
      </p:sp>
    </p:spTree>
    <p:extLst>
      <p:ext uri="{BB962C8B-B14F-4D97-AF65-F5344CB8AC3E}">
        <p14:creationId xmlns:p14="http://schemas.microsoft.com/office/powerpoint/2010/main" val="167844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678C20-014D-46B0-B833-EF16711F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3977640" cy="4413318"/>
          </a:xfrm>
        </p:spPr>
        <p:txBody>
          <a:bodyPr>
            <a:normAutofit fontScale="62500" lnSpcReduction="20000"/>
          </a:bodyPr>
          <a:lstStyle/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Provide Premier with a PNG image of your Logo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List the names of the stand-alone apps that will be included in a folder on the master spreadsheet</a:t>
            </a:r>
            <a:br>
              <a:rPr lang="en-US" dirty="0"/>
            </a:br>
            <a:r>
              <a:rPr lang="en-US" dirty="0"/>
              <a:t> 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List the screen number you want each folder or Icon to appear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Add the web links and the apps that correlate to the folder that you want included on your Excel template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Remember, you can add or delete Icons, Apps and Folders at any time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53643-7FAE-49A3-BFE1-1D2384E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5" name="Picture 4" descr="A picture containing text, electronics, screenshot, cellphone&#10;&#10;Description automatically generated">
            <a:extLst>
              <a:ext uri="{FF2B5EF4-FFF2-40B4-BE49-F238E27FC236}">
                <a16:creationId xmlns:a16="http://schemas.microsoft.com/office/drawing/2014/main" id="{D4447A62-A75C-4901-AA49-4964E7ED4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54" y="230912"/>
            <a:ext cx="3532590" cy="6520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electronics, screenshot, cellphone&#10;&#10;Description automatically generated">
            <a:extLst>
              <a:ext uri="{FF2B5EF4-FFF2-40B4-BE49-F238E27FC236}">
                <a16:creationId xmlns:a16="http://schemas.microsoft.com/office/drawing/2014/main" id="{BDA6EB49-3CF9-454A-8090-ECB9D26C9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05" y="230912"/>
            <a:ext cx="3532590" cy="6520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C3D976-8A24-49D8-B79E-F345668FAAC6}"/>
              </a:ext>
            </a:extLst>
          </p:cNvPr>
          <p:cNvSpPr txBox="1">
            <a:spLocks/>
          </p:cNvSpPr>
          <p:nvPr/>
        </p:nvSpPr>
        <p:spPr>
          <a:xfrm>
            <a:off x="5284363" y="847724"/>
            <a:ext cx="2552700" cy="353253"/>
          </a:xfrm>
          <a:prstGeom prst="rect">
            <a:avLst/>
          </a:prstGeom>
          <a:solidFill>
            <a:srgbClr val="1B568D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Home Screen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0306103-D564-4980-BDC9-0482DC2B1A48}"/>
              </a:ext>
            </a:extLst>
          </p:cNvPr>
          <p:cNvSpPr txBox="1">
            <a:spLocks/>
          </p:cNvSpPr>
          <p:nvPr/>
        </p:nvSpPr>
        <p:spPr>
          <a:xfrm>
            <a:off x="8856386" y="847724"/>
            <a:ext cx="2552700" cy="353253"/>
          </a:xfrm>
          <a:prstGeom prst="rect">
            <a:avLst/>
          </a:prstGeom>
          <a:solidFill>
            <a:srgbClr val="1B568D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Screens 2, 3, 4,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77F0F-203C-494B-1478-5A27CB6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35" y="2816353"/>
            <a:ext cx="7406640" cy="3822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09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F1DB8-3867-9391-8704-BA6E2B71A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38" y="81057"/>
            <a:ext cx="9429134" cy="4261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DB147-73A4-57A9-C834-6F88CC79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534" y="3418499"/>
            <a:ext cx="9429134" cy="33974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4C272-D02E-597D-673D-7A663B007009}"/>
              </a:ext>
            </a:extLst>
          </p:cNvPr>
          <p:cNvSpPr/>
          <p:nvPr/>
        </p:nvSpPr>
        <p:spPr>
          <a:xfrm>
            <a:off x="0" y="0"/>
            <a:ext cx="2369574" cy="6858000"/>
          </a:xfrm>
          <a:prstGeom prst="rect">
            <a:avLst/>
          </a:prstGeom>
          <a:solidFill>
            <a:srgbClr val="0C32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9E631-66A6-29D1-A424-0102395B9762}"/>
              </a:ext>
            </a:extLst>
          </p:cNvPr>
          <p:cNvSpPr txBox="1"/>
          <p:nvPr/>
        </p:nvSpPr>
        <p:spPr>
          <a:xfrm>
            <a:off x="68828" y="462116"/>
            <a:ext cx="2300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Icon</a:t>
            </a:r>
          </a:p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03371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9CEBA-559A-4845-917C-D5E7B5D86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11414760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Improves access to critical resources and opportunities to achieve greater success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Empower clients and build confidence with </a:t>
            </a:r>
            <a:br>
              <a:rPr lang="en-US" sz="2400" dirty="0"/>
            </a:br>
            <a:r>
              <a:rPr lang="en-US" sz="2400" dirty="0"/>
              <a:t>improved job skills, technical skills &amp; overall </a:t>
            </a:r>
            <a:br>
              <a:rPr lang="en-US" sz="2400" dirty="0"/>
            </a:br>
            <a:r>
              <a:rPr lang="en-US" sz="2400" dirty="0"/>
              <a:t>education</a:t>
            </a:r>
            <a:endParaRPr lang="en-US" sz="2400" dirty="0">
              <a:cs typeface="Calibri"/>
            </a:endParaRP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Ensure continuous communication with </a:t>
            </a:r>
            <a:br>
              <a:rPr lang="en-US" sz="2400" dirty="0"/>
            </a:br>
            <a:r>
              <a:rPr lang="en-US" sz="2400" dirty="0"/>
              <a:t>family and friends</a:t>
            </a:r>
            <a:endParaRPr lang="en-US" sz="2400" dirty="0">
              <a:cs typeface="Calibri"/>
            </a:endParaRPr>
          </a:p>
          <a:p>
            <a:pPr>
              <a:spcBef>
                <a:spcPts val="1600"/>
              </a:spcBef>
              <a:buClr>
                <a:srgbClr val="EA0A8E"/>
              </a:buClr>
            </a:pPr>
            <a:r>
              <a:rPr lang="en-US" sz="2400" dirty="0"/>
              <a:t>Improve outcomes for success that are </a:t>
            </a:r>
            <a:br>
              <a:rPr lang="en-US" sz="2400" dirty="0"/>
            </a:br>
            <a:r>
              <a:rPr lang="en-US" sz="2400" dirty="0"/>
              <a:t>necessary to establish stability in the </a:t>
            </a:r>
            <a:br>
              <a:rPr lang="en-US" sz="2400" dirty="0"/>
            </a:br>
            <a:r>
              <a:rPr lang="en-US" sz="2400" dirty="0"/>
              <a:t>household</a:t>
            </a:r>
          </a:p>
          <a:p>
            <a:pPr>
              <a:spcBef>
                <a:spcPts val="1600"/>
              </a:spcBef>
              <a:buClr>
                <a:srgbClr val="EA0A8E"/>
              </a:buClr>
            </a:pPr>
            <a:endParaRPr lang="en-US" sz="2400" dirty="0"/>
          </a:p>
          <a:p>
            <a:pPr>
              <a:spcBef>
                <a:spcPts val="1800"/>
              </a:spcBef>
              <a:buClr>
                <a:srgbClr val="EA0A8E"/>
              </a:buClr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4A6FF-B1C3-42DC-BFCA-5AFC7C36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the 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</a:p>
        </p:txBody>
      </p:sp>
      <p:pic>
        <p:nvPicPr>
          <p:cNvPr id="6" name="Picture 5" descr="A group of people sitting in the grass with a dog&#10;&#10;Description automatically generated with medium confidence">
            <a:extLst>
              <a:ext uri="{FF2B5EF4-FFF2-40B4-BE49-F238E27FC236}">
                <a16:creationId xmlns:a16="http://schemas.microsoft.com/office/drawing/2014/main" id="{7AF5D57F-D42C-053B-EE93-E8A9F027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32" y="2216350"/>
            <a:ext cx="5458132" cy="3638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18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49137D5-D9E4-4257-A870-049F7F90C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E6B87-A616-489A-85F3-12425A689DE4}"/>
              </a:ext>
            </a:extLst>
          </p:cNvPr>
          <p:cNvSpPr txBox="1"/>
          <p:nvPr/>
        </p:nvSpPr>
        <p:spPr>
          <a:xfrm>
            <a:off x="4796664" y="6035040"/>
            <a:ext cx="259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www.pwbts.net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39D9C-0DDA-4EF1-93B4-7846C99F2E94}"/>
              </a:ext>
            </a:extLst>
          </p:cNvPr>
          <p:cNvSpPr txBox="1"/>
          <p:nvPr/>
        </p:nvSpPr>
        <p:spPr>
          <a:xfrm>
            <a:off x="365760" y="371119"/>
            <a:ext cx="11509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Let the CPR</a:t>
            </a:r>
            <a:r>
              <a:rPr lang="en-US" sz="3200" b="1" baseline="30000" dirty="0">
                <a:solidFill>
                  <a:srgbClr val="E20074"/>
                </a:solidFill>
              </a:rPr>
              <a:t>3</a:t>
            </a:r>
            <a:r>
              <a:rPr lang="en-US" sz="3200" b="1" dirty="0"/>
              <a:t> help your clients reach their full potential.</a:t>
            </a:r>
          </a:p>
          <a:p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7C1A36F-4559-4806-A4A4-CF0A6CF79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913125"/>
            <a:ext cx="3134350" cy="60594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50C2DCA-BC7F-C91D-76B0-4C07CA46B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80" y="2049433"/>
            <a:ext cx="5093208" cy="275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33890A-610E-74BC-2B7B-108E27B14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02" y="5874448"/>
            <a:ext cx="2553306" cy="90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327C46-3CAE-4E1D-A126-CD207439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Our Mission</a:t>
            </a:r>
          </a:p>
          <a:p>
            <a:r>
              <a:rPr lang="en-US" dirty="0"/>
              <a:t>To Enable Innovation, Communication, Safety, and Transformation through Technology</a:t>
            </a:r>
          </a:p>
          <a:p>
            <a:endParaRPr lang="en-US" b="1" dirty="0">
              <a:solidFill>
                <a:srgbClr val="30619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Our Goal</a:t>
            </a:r>
          </a:p>
          <a:p>
            <a:r>
              <a:rPr lang="en-US" dirty="0"/>
              <a:t>To provide reliable access to critical resources, improving quality of life and helping people reach their full potential.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206C4-92EA-4C7D-B4E0-4C89D4F7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472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C223BF-9ABC-4A97-BF9A-C90BE7483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1570232"/>
            <a:ext cx="11414759" cy="4413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Housing Authority program administrators need a reliable method to connect clients to available resources including:</a:t>
            </a:r>
          </a:p>
          <a:p>
            <a:r>
              <a:rPr lang="en-US" dirty="0"/>
              <a:t>Educational tools and resources</a:t>
            </a:r>
          </a:p>
          <a:p>
            <a:r>
              <a:rPr lang="en-US" dirty="0"/>
              <a:t>Childcare</a:t>
            </a:r>
          </a:p>
          <a:p>
            <a:r>
              <a:rPr lang="en-US" dirty="0"/>
              <a:t>Workforce development</a:t>
            </a:r>
          </a:p>
          <a:p>
            <a:r>
              <a:rPr lang="en-US" dirty="0"/>
              <a:t>Employment opportunities</a:t>
            </a:r>
          </a:p>
          <a:p>
            <a:r>
              <a:rPr lang="en-US" dirty="0"/>
              <a:t>Healthcare</a:t>
            </a:r>
          </a:p>
          <a:p>
            <a:r>
              <a:rPr lang="en-US" dirty="0"/>
              <a:t>Mental health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0B98E-D8E3-4273-A0CA-387CE8A0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Authority Challenges</a:t>
            </a:r>
          </a:p>
        </p:txBody>
      </p:sp>
      <p:pic>
        <p:nvPicPr>
          <p:cNvPr id="10" name="Picture 9" descr="A close-up of several street signs&#10;&#10;Description automatically generated with medium confidence">
            <a:extLst>
              <a:ext uri="{FF2B5EF4-FFF2-40B4-BE49-F238E27FC236}">
                <a16:creationId xmlns:a16="http://schemas.microsoft.com/office/drawing/2014/main" id="{16586F47-D90E-4F37-B8CD-16E18970B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1" y="2742980"/>
            <a:ext cx="5302565" cy="3240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30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872C2-C8E3-4408-AE44-A6C562E9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678674"/>
            <a:ext cx="11414760" cy="430487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All-in-one device providing: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Hand-held, body-worn computer</a:t>
            </a:r>
          </a:p>
          <a:p>
            <a:pPr marL="914400" lvl="1" indent="-457200">
              <a:spcBef>
                <a:spcPts val="1200"/>
              </a:spcBef>
              <a:buClr>
                <a:srgbClr val="EA0A8E"/>
              </a:buClr>
              <a:buFont typeface="+mj-lt"/>
              <a:buAutoNum type="arabicPeriod"/>
            </a:pPr>
            <a:r>
              <a:rPr lang="en-US" sz="2800" dirty="0"/>
              <a:t>Unlimited communication</a:t>
            </a:r>
            <a:br>
              <a:rPr lang="en-US" sz="2800" dirty="0"/>
            </a:br>
            <a:r>
              <a:rPr lang="en-US" sz="2800" dirty="0"/>
              <a:t>(voice, text, data &amp; hotspot)</a:t>
            </a:r>
          </a:p>
          <a:p>
            <a:pPr marL="914400" lvl="1" indent="-457200">
              <a:spcBef>
                <a:spcPts val="1200"/>
              </a:spcBef>
              <a:buClr>
                <a:srgbClr val="EA0A8E"/>
              </a:buClr>
              <a:buFont typeface="+mj-lt"/>
              <a:buAutoNum type="arabicPeriod"/>
            </a:pPr>
            <a:r>
              <a:rPr lang="en-US" sz="2800" dirty="0"/>
              <a:t>Instant access to resources</a:t>
            </a:r>
          </a:p>
          <a:p>
            <a:pPr>
              <a:spcBef>
                <a:spcPts val="1800"/>
              </a:spcBef>
            </a:pPr>
            <a:r>
              <a:rPr lang="en-US" dirty="0"/>
              <a:t>An innovative &amp; effective solution for connecting clients to the resources that can change &amp; improve the trajectory of their lives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49083-36EF-42C7-8710-58B2373F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0"/>
            <a:ext cx="11414760" cy="1180730"/>
          </a:xfrm>
        </p:spPr>
        <p:txBody>
          <a:bodyPr/>
          <a:lstStyle/>
          <a:p>
            <a:r>
              <a:rPr lang="en-US" sz="4000" dirty="0"/>
              <a:t>CPR</a:t>
            </a:r>
            <a:r>
              <a:rPr lang="en-US" sz="4000" baseline="30000" dirty="0">
                <a:solidFill>
                  <a:srgbClr val="E20074"/>
                </a:solidFill>
              </a:rPr>
              <a:t>3</a:t>
            </a:r>
            <a:r>
              <a:rPr lang="en-US" sz="4000" baseline="30000" dirty="0">
                <a:solidFill>
                  <a:srgbClr val="FFCF01"/>
                </a:solidFill>
              </a:rPr>
              <a:t> </a:t>
            </a:r>
            <a:r>
              <a:rPr lang="en-US" sz="4000" dirty="0"/>
              <a:t>Connecting People to Resources</a:t>
            </a:r>
            <a:br>
              <a:rPr lang="en-US" dirty="0"/>
            </a:br>
            <a:r>
              <a:rPr lang="en-US" sz="4000" dirty="0"/>
              <a:t>Powered by T-Mobile</a:t>
            </a: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2B7BA56-20D3-499D-CFF8-76C0E34FD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1278682"/>
            <a:ext cx="5404104" cy="2927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36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AC09E7-A498-4D17-AF78-46A99C44C127}"/>
              </a:ext>
            </a:extLst>
          </p:cNvPr>
          <p:cNvSpPr/>
          <p:nvPr/>
        </p:nvSpPr>
        <p:spPr>
          <a:xfrm>
            <a:off x="347938" y="3137248"/>
            <a:ext cx="11441725" cy="2445833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B070-ED21-4EBB-8944-E414DCA4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33656"/>
            <a:ext cx="11414760" cy="147282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The 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/>
              <a:t> solution is custom-built to provide  </a:t>
            </a:r>
            <a:br>
              <a:rPr lang="en-US" dirty="0"/>
            </a:br>
            <a:r>
              <a:rPr lang="en-US" dirty="0"/>
              <a:t>access to many different resources.</a:t>
            </a:r>
          </a:p>
          <a:p>
            <a:pPr>
              <a:spcBef>
                <a:spcPts val="1800"/>
              </a:spcBef>
            </a:pPr>
            <a:r>
              <a:rPr lang="en-US" dirty="0"/>
              <a:t>Clients simply tap the icon to access your </a:t>
            </a:r>
            <a:br>
              <a:rPr lang="en-US" dirty="0"/>
            </a:br>
            <a:r>
              <a:rPr lang="en-US" dirty="0"/>
              <a:t>list of available resources.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A5C15-FEA1-4079-98E7-6C9DFF8A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Your 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baseline="30000" dirty="0">
                <a:solidFill>
                  <a:srgbClr val="EA0A8E"/>
                </a:solidFill>
              </a:rPr>
              <a:t> </a:t>
            </a:r>
            <a:r>
              <a:rPr lang="en-US" dirty="0"/>
              <a:t>Device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AD5FC-2F26-4066-94E6-720D0A1B104F}"/>
              </a:ext>
            </a:extLst>
          </p:cNvPr>
          <p:cNvSpPr txBox="1">
            <a:spLocks/>
          </p:cNvSpPr>
          <p:nvPr/>
        </p:nvSpPr>
        <p:spPr>
          <a:xfrm>
            <a:off x="449645" y="3720321"/>
            <a:ext cx="2548213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food banks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churches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Holiday Food Drives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SNAP (food stamps)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WIC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B99B4D-CDFC-453B-9B3D-5E79516709C1}"/>
              </a:ext>
            </a:extLst>
          </p:cNvPr>
          <p:cNvSpPr txBox="1">
            <a:spLocks/>
          </p:cNvSpPr>
          <p:nvPr/>
        </p:nvSpPr>
        <p:spPr>
          <a:xfrm>
            <a:off x="3365459" y="3720752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Telehealth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Mental Health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Clinics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Prescription Help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Medicaid/CHIP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B5012B-1676-4267-9DB1-8B6B7C62FDB8}"/>
              </a:ext>
            </a:extLst>
          </p:cNvPr>
          <p:cNvSpPr txBox="1">
            <a:spLocks/>
          </p:cNvSpPr>
          <p:nvPr/>
        </p:nvSpPr>
        <p:spPr>
          <a:xfrm>
            <a:off x="6264754" y="3719466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GED Completion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Trade Schools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College Options 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Interview Training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Job Search Engines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05AC5F1-2731-42D5-B5FE-01D5E06023B6}"/>
              </a:ext>
            </a:extLst>
          </p:cNvPr>
          <p:cNvSpPr txBox="1">
            <a:spLocks/>
          </p:cNvSpPr>
          <p:nvPr/>
        </p:nvSpPr>
        <p:spPr>
          <a:xfrm>
            <a:off x="9208211" y="3719467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Drug &amp; Alcohol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Domestic Violence​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Sexual Abuse​​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Suicide Prevention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Veterans Hotline​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FE65E20-F5DB-4538-9D4F-CCC342D326F1}"/>
              </a:ext>
            </a:extLst>
          </p:cNvPr>
          <p:cNvSpPr txBox="1">
            <a:spLocks/>
          </p:cNvSpPr>
          <p:nvPr/>
        </p:nvSpPr>
        <p:spPr>
          <a:xfrm>
            <a:off x="1024128" y="3314132"/>
            <a:ext cx="1969118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Food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B31D758-3420-44E1-A0D1-CF4B82916350}"/>
              </a:ext>
            </a:extLst>
          </p:cNvPr>
          <p:cNvSpPr txBox="1">
            <a:spLocks/>
          </p:cNvSpPr>
          <p:nvPr/>
        </p:nvSpPr>
        <p:spPr>
          <a:xfrm>
            <a:off x="3952029" y="3314132"/>
            <a:ext cx="1978815" cy="30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Health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E06E820-E435-42F6-A475-CB8B60701399}"/>
              </a:ext>
            </a:extLst>
          </p:cNvPr>
          <p:cNvSpPr txBox="1">
            <a:spLocks/>
          </p:cNvSpPr>
          <p:nvPr/>
        </p:nvSpPr>
        <p:spPr>
          <a:xfrm>
            <a:off x="6842088" y="3150482"/>
            <a:ext cx="1978815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Workforce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96466E-C9C8-423D-976C-39A0A47BABDB}"/>
              </a:ext>
            </a:extLst>
          </p:cNvPr>
          <p:cNvSpPr txBox="1"/>
          <p:nvPr/>
        </p:nvSpPr>
        <p:spPr>
          <a:xfrm>
            <a:off x="347938" y="5583081"/>
            <a:ext cx="11441725" cy="400110"/>
          </a:xfrm>
          <a:prstGeom prst="rect">
            <a:avLst/>
          </a:prstGeom>
          <a:solidFill>
            <a:srgbClr val="EA0A8E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Icons can be an individual app, a link to a webpage or a folder containing multiple apps and webpage links.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D31BF0A-65AC-4EF8-A31A-2F7B46CD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8" y="3239763"/>
            <a:ext cx="457200" cy="45276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9469254-DE74-458B-8FCB-2CF0B94BB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45" y="3239761"/>
            <a:ext cx="457200" cy="45276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2D49B75-5A48-B14D-BA27-67F586DC3C97}"/>
              </a:ext>
            </a:extLst>
          </p:cNvPr>
          <p:cNvSpPr txBox="1">
            <a:spLocks/>
          </p:cNvSpPr>
          <p:nvPr/>
        </p:nvSpPr>
        <p:spPr>
          <a:xfrm>
            <a:off x="9785545" y="3298993"/>
            <a:ext cx="1978815" cy="30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Crisis Hotline</a:t>
            </a:r>
          </a:p>
        </p:txBody>
      </p:sp>
      <p:pic>
        <p:nvPicPr>
          <p:cNvPr id="23" name="Picture 2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C3552BE-BC77-A659-77C8-39174FC61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680" y="673094"/>
            <a:ext cx="4297680" cy="232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4D25A1C-0DE1-85F0-E045-2A1CE75A3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28" y="3239761"/>
            <a:ext cx="457200" cy="45276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09A673-B185-688C-C73D-F4DB00073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67" y="3240227"/>
            <a:ext cx="457200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4371679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Clients can easily access all the resources they need to build their skills &amp; find employment opportunities</a:t>
            </a:r>
          </a:p>
          <a:p>
            <a:pPr>
              <a:spcBef>
                <a:spcPts val="1800"/>
              </a:spcBef>
            </a:pPr>
            <a:r>
              <a:rPr lang="en-US" dirty="0"/>
              <a:t>Turn on the wi-fi hotspot &amp; connect additional devices to the internet via a wi-fi hotspot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92" y="0"/>
            <a:ext cx="7177218" cy="1180730"/>
          </a:xfrm>
        </p:spPr>
        <p:txBody>
          <a:bodyPr anchor="ctr" anchorCtr="0"/>
          <a:lstStyle/>
          <a:p>
            <a:r>
              <a:rPr lang="en-US" dirty="0"/>
              <a:t>Workforce Development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0FF4A380-077E-4297-8A92-14DD16D08268}"/>
              </a:ext>
            </a:extLst>
          </p:cNvPr>
          <p:cNvSpPr/>
          <p:nvPr/>
        </p:nvSpPr>
        <p:spPr>
          <a:xfrm>
            <a:off x="6662222" y="1561559"/>
            <a:ext cx="2601821" cy="755904"/>
          </a:xfrm>
          <a:prstGeom prst="bentArrow">
            <a:avLst>
              <a:gd name="adj1" fmla="val 21774"/>
              <a:gd name="adj2" fmla="val 25000"/>
              <a:gd name="adj3" fmla="val 25000"/>
              <a:gd name="adj4" fmla="val 43750"/>
            </a:avLst>
          </a:prstGeom>
          <a:solidFill>
            <a:srgbClr val="FFCF01"/>
          </a:solidFill>
          <a:ln>
            <a:solidFill>
              <a:srgbClr val="FFC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A01DD-37B4-4D9B-BBC4-981759309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6" y="124021"/>
            <a:ext cx="941832" cy="93268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2B0F9-222B-DC0C-8457-D80108DB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80" y="2323497"/>
            <a:ext cx="4050792" cy="2194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handwear&#10;&#10;Description automatically generated">
            <a:extLst>
              <a:ext uri="{FF2B5EF4-FFF2-40B4-BE49-F238E27FC236}">
                <a16:creationId xmlns:a16="http://schemas.microsoft.com/office/drawing/2014/main" id="{2AE96DA5-8CB0-441D-BF65-16693F8E0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63" y="2783255"/>
            <a:ext cx="3186013" cy="4239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9A33CD2-05FB-D816-20C5-357A7E328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32" y="816621"/>
            <a:ext cx="2598839" cy="4800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58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11414760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How-To Video with Step-by-Step Instructions to Connect Other Devices to the Hotspot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English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Spanish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Pashto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Farsi</a:t>
            </a:r>
          </a:p>
          <a:p>
            <a:pPr>
              <a:spcBef>
                <a:spcPts val="1800"/>
              </a:spcBef>
            </a:pPr>
            <a:r>
              <a:rPr lang="en-US" dirty="0"/>
              <a:t>Unlimited On-Screen Data</a:t>
            </a:r>
          </a:p>
          <a:p>
            <a:pPr>
              <a:spcBef>
                <a:spcPts val="1800"/>
              </a:spcBef>
            </a:pPr>
            <a:r>
              <a:rPr lang="en-US" dirty="0"/>
              <a:t>Unlimited Hotspot Internet Access</a:t>
            </a:r>
          </a:p>
          <a:p>
            <a:pPr>
              <a:spcBef>
                <a:spcPts val="1800"/>
              </a:spcBef>
            </a:pPr>
            <a:r>
              <a:rPr lang="en-US" dirty="0"/>
              <a:t>Powered by T-Mobile – America’s Largest &amp; Fastest 5G Network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384" y="0"/>
            <a:ext cx="10241280" cy="1180730"/>
          </a:xfrm>
        </p:spPr>
        <p:txBody>
          <a:bodyPr anchor="ctr" anchorCtr="0"/>
          <a:lstStyle/>
          <a:p>
            <a:r>
              <a:rPr lang="en-US" dirty="0"/>
              <a:t>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Equity &amp; Access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561816F-8694-4188-A3A6-4E229695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31641"/>
            <a:ext cx="941832" cy="94183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C8D3FA-6561-4336-A72E-A07260A09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2172250"/>
            <a:ext cx="5404104" cy="2927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30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1786-9624-4897-B414-9F6BA97D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4" y="2655320"/>
            <a:ext cx="7647432" cy="338919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Unlimited Calling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Calling to/from US, Mexico or Canada</a:t>
            </a:r>
          </a:p>
          <a:p>
            <a:pPr marL="228600" lvl="1">
              <a:spcBef>
                <a:spcPts val="1200"/>
              </a:spcBef>
            </a:pPr>
            <a:r>
              <a:rPr lang="en-US" sz="2800" dirty="0"/>
              <a:t>Unlimited Texting</a:t>
            </a:r>
          </a:p>
          <a:p>
            <a:pPr>
              <a:spcBef>
                <a:spcPts val="2400"/>
              </a:spcBef>
            </a:pPr>
            <a:r>
              <a:rPr lang="en-US" dirty="0"/>
              <a:t>Easily deploy a resource phone directory to all </a:t>
            </a:r>
            <a:br>
              <a:rPr lang="en-US" dirty="0"/>
            </a:br>
            <a:r>
              <a:rPr lang="en-US" dirty="0"/>
              <a:t>devices</a:t>
            </a:r>
          </a:p>
          <a:p>
            <a:pPr lvl="1">
              <a:spcBef>
                <a:spcPts val="1200"/>
              </a:spcBef>
              <a:buClr>
                <a:srgbClr val="EA0A8E"/>
              </a:buClr>
            </a:pPr>
            <a:r>
              <a:rPr lang="en-US" dirty="0"/>
              <a:t>Easily update phone directory anytime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Ability to restrict calling to/from numbers </a:t>
            </a:r>
            <a:br>
              <a:rPr lang="en-US" dirty="0"/>
            </a:br>
            <a:r>
              <a:rPr lang="en-US" dirty="0"/>
              <a:t>included in the pre-programmed phone directory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65D39C-75F2-4BC1-A312-3E81604C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Unlimited Communication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33C61B-F4BA-4741-B6A5-3CDF130E4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2614376"/>
            <a:ext cx="624328" cy="6243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9061207-54E9-4A8F-9F22-C0B299BD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2" y="4390859"/>
            <a:ext cx="621792" cy="621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49036-E784-4B66-981E-735666C7DA60}"/>
              </a:ext>
            </a:extLst>
          </p:cNvPr>
          <p:cNvSpPr txBox="1"/>
          <p:nvPr/>
        </p:nvSpPr>
        <p:spPr>
          <a:xfrm>
            <a:off x="548640" y="1407945"/>
            <a:ext cx="83423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Ensure consistent communication between clients and family to decrease isolation and improve support system</a:t>
            </a:r>
          </a:p>
          <a:p>
            <a:endParaRPr lang="en-US" dirty="0"/>
          </a:p>
        </p:txBody>
      </p:sp>
      <p:pic>
        <p:nvPicPr>
          <p:cNvPr id="16" name="Picture 15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D44F999-C798-4660-BF4D-453F3C6E7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53" y="230912"/>
            <a:ext cx="3090615" cy="5705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11FC72-B520-4212-9526-99B42F41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611" y="3916908"/>
            <a:ext cx="3365517" cy="1900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5F3D15B-446C-4722-8261-97A43DDB7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2" y="3505036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6DD1F8-CF10-40E5-94D4-57905B1A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1570232"/>
            <a:ext cx="11409029" cy="44133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2600" dirty="0"/>
              <a:t>Smart Device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Rugged Case, Screen Protector </a:t>
            </a:r>
            <a:br>
              <a:rPr lang="en-US" sz="2600" dirty="0"/>
            </a:br>
            <a:r>
              <a:rPr lang="en-US" sz="2600" dirty="0"/>
              <a:t>&amp; Charger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Initial Device Enrollment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2-Year CPR</a:t>
            </a:r>
            <a:r>
              <a:rPr lang="en-US" sz="2600" baseline="30000" dirty="0">
                <a:solidFill>
                  <a:srgbClr val="E20074"/>
                </a:solidFill>
              </a:rPr>
              <a:t>3</a:t>
            </a:r>
            <a:r>
              <a:rPr lang="en-US" sz="2600" dirty="0"/>
              <a:t> Software License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2-Year CPR</a:t>
            </a:r>
            <a:r>
              <a:rPr lang="en-US" sz="2600" baseline="30000" dirty="0">
                <a:solidFill>
                  <a:srgbClr val="E20074"/>
                </a:solidFill>
              </a:rPr>
              <a:t>3</a:t>
            </a:r>
            <a:r>
              <a:rPr lang="en-US" sz="2600" dirty="0"/>
              <a:t> Portal Admin Support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White Glove Project Management </a:t>
            </a:r>
            <a:br>
              <a:rPr lang="en-US" sz="2600" dirty="0"/>
            </a:br>
            <a:r>
              <a:rPr lang="en-US" sz="2600" dirty="0"/>
              <a:t>&amp; Post Sales Support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600" dirty="0"/>
              <a:t>Completely customizable to provide your local resources in the desired language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39204-23C7-4619-8B0E-E2888F2E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CPR</a:t>
            </a:r>
            <a:r>
              <a:rPr lang="en-US" sz="4200" baseline="30000" dirty="0">
                <a:solidFill>
                  <a:srgbClr val="E20074"/>
                </a:solidFill>
              </a:rPr>
              <a:t>3</a:t>
            </a:r>
            <a:r>
              <a:rPr lang="en-US" sz="4200" dirty="0">
                <a:solidFill>
                  <a:srgbClr val="EA0A8E"/>
                </a:solidFill>
              </a:rPr>
              <a:t> </a:t>
            </a:r>
            <a:r>
              <a:rPr lang="en-US" sz="4200" dirty="0"/>
              <a:t>Turn-Key 5G Solution with White Glove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853C-4171-468D-84C5-9B2C17262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1"/>
          <a:stretch/>
        </p:blipFill>
        <p:spPr>
          <a:xfrm>
            <a:off x="6062839" y="1469417"/>
            <a:ext cx="5726825" cy="2526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43EA1-FA81-48A5-A56F-ABDF4A56EFC9}"/>
              </a:ext>
            </a:extLst>
          </p:cNvPr>
          <p:cNvSpPr txBox="1"/>
          <p:nvPr/>
        </p:nvSpPr>
        <p:spPr>
          <a:xfrm>
            <a:off x="6062838" y="4093232"/>
            <a:ext cx="57210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Remotely add, update or remove apps for food, housing, health, legal &amp; other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1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08029d-264c-4b16-b72e-ffd2d74bba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EA30FAE23664785179591451F8366" ma:contentTypeVersion="12" ma:contentTypeDescription="Create a new document." ma:contentTypeScope="" ma:versionID="16dc20944a51199f480cb764c928bd68">
  <xsd:schema xmlns:xsd="http://www.w3.org/2001/XMLSchema" xmlns:xs="http://www.w3.org/2001/XMLSchema" xmlns:p="http://schemas.microsoft.com/office/2006/metadata/properties" xmlns:ns2="4d08029d-264c-4b16-b72e-ffd2d74bbac9" xmlns:ns3="fb9fa539-223b-44f4-b824-ae5f1ade578e" targetNamespace="http://schemas.microsoft.com/office/2006/metadata/properties" ma:root="true" ma:fieldsID="57b3dfd637eafaf46f74e9560f895bf5" ns2:_="" ns3:_="">
    <xsd:import namespace="4d08029d-264c-4b16-b72e-ffd2d74bbac9"/>
    <xsd:import namespace="fb9fa539-223b-44f4-b824-ae5f1ade57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8029d-264c-4b16-b72e-ffd2d74bb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fa539-223b-44f4-b824-ae5f1ade578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F280BA-81DC-4EF5-91BF-4800471FB568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4d08029d-264c-4b16-b72e-ffd2d74bbac9"/>
    <ds:schemaRef ds:uri="fb9fa539-223b-44f4-b824-ae5f1ade578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AE4570-FED5-413C-8483-6350F9F119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2F6E4D-2D52-4970-A52E-803706098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08029d-264c-4b16-b72e-ffd2d74bbac9"/>
    <ds:schemaRef ds:uri="fb9fa539-223b-44f4-b824-ae5f1ade5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681</Words>
  <Application>Microsoft Office PowerPoint</Application>
  <PresentationFormat>Widescreen</PresentationFormat>
  <Paragraphs>109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CPR3 - Connecting People to Resources</vt:lpstr>
      <vt:lpstr>Introduction</vt:lpstr>
      <vt:lpstr>Housing Authority Challenges</vt:lpstr>
      <vt:lpstr>CPR3 Connecting People to Resources Powered by T-Mobile</vt:lpstr>
      <vt:lpstr>Customizing Your CPR3 Device</vt:lpstr>
      <vt:lpstr>Workforce Development</vt:lpstr>
      <vt:lpstr>CPR3 Equity &amp; Access</vt:lpstr>
      <vt:lpstr>CPR3 Unlimited Communication</vt:lpstr>
      <vt:lpstr>CPR3 Turn-Key 5G Solution with White Glove Support</vt:lpstr>
      <vt:lpstr>CPR3 Software Additional Benefits</vt:lpstr>
      <vt:lpstr>Getting Started</vt:lpstr>
      <vt:lpstr>PowerPoint Presentation</vt:lpstr>
      <vt:lpstr>Impact of the CPR3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CPR3 - Connecting People to Resources</dc:title>
  <cp:lastModifiedBy>Tiffany Oakley</cp:lastModifiedBy>
  <cp:revision>5</cp:revision>
  <dcterms:modified xsi:type="dcterms:W3CDTF">2022-11-02T17:56:16Z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Signature">
    <vt:bool>false</vt:bool>
  </property>
  <property fmtid="{D5CDD505-2E9C-101B-9397-08002B2CF9AE}" pid="3" name="xd_ProgID">
    <vt:lpwstr/>
  </property>
  <property fmtid="{D5CDD505-2E9C-101B-9397-08002B2CF9AE}" pid="4" name="ContentTypeId">
    <vt:lpwstr>0x010100CD0EA30FAE23664785179591451F8366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