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1283" r:id="rId6"/>
    <p:sldId id="1291" r:id="rId7"/>
    <p:sldId id="1292" r:id="rId8"/>
    <p:sldId id="1289" r:id="rId9"/>
    <p:sldId id="1257" r:id="rId10"/>
    <p:sldId id="1250" r:id="rId11"/>
    <p:sldId id="1270" r:id="rId12"/>
    <p:sldId id="1271" r:id="rId13"/>
    <p:sldId id="1251" r:id="rId14"/>
    <p:sldId id="1260" r:id="rId15"/>
    <p:sldId id="1285" r:id="rId16"/>
    <p:sldId id="1290" r:id="rId17"/>
    <p:sldId id="1287" r:id="rId18"/>
    <p:sldId id="1293" r:id="rId19"/>
    <p:sldId id="1288" r:id="rId20"/>
    <p:sldId id="1244" r:id="rId21"/>
    <p:sldId id="1266" r:id="rId22"/>
    <p:sldId id="1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A8E"/>
    <a:srgbClr val="FDD704"/>
    <a:srgbClr val="FFCF01"/>
    <a:srgbClr val="1B568D"/>
    <a:srgbClr val="E1E1E1"/>
    <a:srgbClr val="0E2B44"/>
    <a:srgbClr val="306191"/>
    <a:srgbClr val="164673"/>
    <a:srgbClr val="EF6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69" d="100"/>
          <a:sy n="69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21C96-9A6A-4481-A633-6C6F254EE70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C8B28-70CF-44FE-82E2-DE2B2DF23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38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67B5E-1939-400B-BBD2-4CA30FB9BA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9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23B6-5DB2-4FD8-878D-7697E991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606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067BA-D8D5-4EE6-8831-F87238D54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11414760" cy="4413318"/>
          </a:xfrm>
        </p:spPr>
        <p:txBody>
          <a:bodyPr/>
          <a:lstStyle>
            <a:lvl1pPr marL="2286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26C149-CF7E-47C3-9758-224872EABF2C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14760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21CEAF5-FC92-4725-A3DE-9201A922B57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78CA39-39CD-4B2D-9CA1-831A59B7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30912"/>
            <a:ext cx="11414760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356C5A9-C17E-45BE-B5DB-274D56F37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114569"/>
            <a:ext cx="3103485" cy="385349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8C4274-0D68-2CAB-5455-5246644CF7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94" y="5983550"/>
            <a:ext cx="1805202" cy="6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A6E4-FAFA-4834-889A-34CFFC40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904" y="1588655"/>
            <a:ext cx="5644896" cy="4394895"/>
          </a:xfrm>
        </p:spPr>
        <p:txBody>
          <a:bodyPr/>
          <a:lstStyle>
            <a:lvl1pPr marL="2286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AE6C5-7A47-458F-BD8F-D8A2459E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8655"/>
            <a:ext cx="5644896" cy="4394895"/>
          </a:xfrm>
        </p:spPr>
        <p:txBody>
          <a:bodyPr/>
          <a:lstStyle>
            <a:lvl1pPr marL="2286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A7B1B0-0971-4D6F-B40C-5A87EEB987CE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42192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3B5362C-6139-4D8F-9B7B-37AA9F6E1AF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29EC5C-48C5-48B6-9E09-4C30B3D5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30912"/>
            <a:ext cx="11442192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A514465-4414-486B-8237-573D166A2A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114569"/>
            <a:ext cx="3103485" cy="385349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B10B5D-6766-5B7C-CF53-686E09105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94" y="5983550"/>
            <a:ext cx="1805202" cy="6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2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A6E4-FAFA-4834-889A-34CFFC40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80" y="1588655"/>
            <a:ext cx="5608320" cy="4394895"/>
          </a:xfrm>
        </p:spPr>
        <p:txBody>
          <a:bodyPr/>
          <a:lstStyle>
            <a:lvl1pPr marL="2286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AE6C5-7A47-458F-BD8F-D8A2459E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8655"/>
            <a:ext cx="5608320" cy="4394895"/>
          </a:xfrm>
        </p:spPr>
        <p:txBody>
          <a:bodyPr/>
          <a:lstStyle>
            <a:lvl1pPr marL="2286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A7B1B0-0971-4D6F-B40C-5A87EEB987CE}"/>
              </a:ext>
            </a:extLst>
          </p:cNvPr>
          <p:cNvCxnSpPr>
            <a:cxnSpLocks/>
          </p:cNvCxnSpPr>
          <p:nvPr userDrawn="1"/>
        </p:nvCxnSpPr>
        <p:spPr>
          <a:xfrm>
            <a:off x="411480" y="5983550"/>
            <a:ext cx="11369040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3B5362C-6139-4D8F-9B7B-37AA9F6E1AF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29EC5C-48C5-48B6-9E09-4C30B3D5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12" y="0"/>
            <a:ext cx="4201668" cy="1180730"/>
          </a:xfrm>
          <a:prstGeom prst="rect">
            <a:avLst/>
          </a:prstGeom>
          <a:solidFill>
            <a:srgbClr val="0E2B44"/>
          </a:solidFill>
        </p:spPr>
        <p:txBody>
          <a:bodyPr anchor="ctr" anchorCtr="0"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2FA50FA-CBED-4920-88C5-FAEA5720F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114569"/>
            <a:ext cx="3103485" cy="385349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63CACA-23CD-7ACD-4E0F-EAB8622538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94" y="5983550"/>
            <a:ext cx="1805202" cy="6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4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ED38-8CA4-495D-A31D-AC96DA2E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068" y="1597891"/>
            <a:ext cx="5602067" cy="5238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BF3B5-15A8-45BD-9E2C-9DF93766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68" y="2121763"/>
            <a:ext cx="5602067" cy="3861780"/>
          </a:xfrm>
        </p:spPr>
        <p:txBody>
          <a:bodyPr/>
          <a:lstStyle>
            <a:lvl1pPr marL="2286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8427-F8C5-405C-9CD5-C8D2AE1D5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7891"/>
            <a:ext cx="5629656" cy="5238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D6A5F-8037-4F7C-A34F-14CDD9CB0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763"/>
            <a:ext cx="5629656" cy="3861780"/>
          </a:xfrm>
        </p:spPr>
        <p:txBody>
          <a:bodyPr/>
          <a:lstStyle>
            <a:lvl1pPr marL="2286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A0A8E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1080A-BDFA-4B63-BF47-643D64C14009}"/>
              </a:ext>
            </a:extLst>
          </p:cNvPr>
          <p:cNvCxnSpPr>
            <a:cxnSpLocks/>
          </p:cNvCxnSpPr>
          <p:nvPr userDrawn="1"/>
        </p:nvCxnSpPr>
        <p:spPr>
          <a:xfrm>
            <a:off x="411480" y="5983550"/>
            <a:ext cx="11390376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63DE8-9162-441B-8780-81EC5E9E3F82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8DEE34-4BA2-4F37-BF9E-64C697DE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47953"/>
            <a:ext cx="11390376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71D4FB9-3120-4D4C-90EC-1908CE82D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114569"/>
            <a:ext cx="3103485" cy="385349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8DFC54-3267-4A26-39FC-D563942570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94" y="5983550"/>
            <a:ext cx="1805202" cy="6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ED38-8CA4-495D-A31D-AC96DA2E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7" y="1302332"/>
            <a:ext cx="2738654" cy="389325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1B568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BF3B5-15A8-45BD-9E2C-9DF93766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7" y="2110977"/>
            <a:ext cx="2738654" cy="3861780"/>
          </a:xfrm>
        </p:spPr>
        <p:txBody>
          <a:bodyPr/>
          <a:lstStyle>
            <a:lvl1pPr marL="228600" indent="-228600">
              <a:buClr>
                <a:srgbClr val="EA0A8E"/>
              </a:buClr>
              <a:buFont typeface="Calibri" panose="020F0502020204030204" pitchFamily="34" charset="0"/>
              <a:buChar char="»"/>
              <a:defRPr sz="2000"/>
            </a:lvl1pPr>
            <a:lvl2pPr marL="685800" indent="-228600">
              <a:buClr>
                <a:srgbClr val="EA0A8E"/>
              </a:buClr>
              <a:buFont typeface="Calibri" panose="020F0502020204030204" pitchFamily="34" charset="0"/>
              <a:buChar char="»"/>
              <a:defRPr sz="1800"/>
            </a:lvl2pPr>
            <a:lvl3pPr marL="1143000" indent="-228600">
              <a:buClr>
                <a:srgbClr val="EA0A8E"/>
              </a:buClr>
              <a:buFont typeface="Calibri" panose="020F0502020204030204" pitchFamily="34" charset="0"/>
              <a:buChar char="»"/>
              <a:defRPr sz="1600"/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8427-F8C5-405C-9CD5-C8D2AE1D5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80114" y="1300788"/>
            <a:ext cx="2752141" cy="38932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D6A5F-8037-4F7C-A34F-14CDD9CB0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0114" y="2111408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1080A-BDFA-4B63-BF47-643D64C14009}"/>
              </a:ext>
            </a:extLst>
          </p:cNvPr>
          <p:cNvCxnSpPr>
            <a:cxnSpLocks/>
          </p:cNvCxnSpPr>
          <p:nvPr userDrawn="1"/>
        </p:nvCxnSpPr>
        <p:spPr>
          <a:xfrm>
            <a:off x="399288" y="5983550"/>
            <a:ext cx="11410147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63DE8-9162-441B-8780-81EC5E9E3F82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8DEE34-4BA2-4F37-BF9E-64C697DE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87" y="230912"/>
            <a:ext cx="11410147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0AD5749-EF2E-4CA9-8FC4-9AF820F40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9409" y="1305833"/>
            <a:ext cx="2752141" cy="38932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3BBC647-9B12-4D34-8504-39C0684C5A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79409" y="2110122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0979546-AC75-4629-B622-6F1975A140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61906" y="1302327"/>
            <a:ext cx="2752141" cy="39716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32EBE78-E047-4E9F-AEC9-1C47E1C9A3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1906" y="2110123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A0A8E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792C4F-2095-48B7-A0C8-1DD2E4AE2FE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96265" y="1777940"/>
            <a:ext cx="2738654" cy="2970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30619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939D0B5-7870-4890-A8D9-F19580F83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4738" y="1777940"/>
            <a:ext cx="2752141" cy="304714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3818A12-54CF-47ED-A9AB-6317A53A15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4797" y="1781441"/>
            <a:ext cx="2752141" cy="29702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E63A375-E207-438E-A8FD-658498123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57294" y="1785631"/>
            <a:ext cx="2752141" cy="29716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9989C9B5-279A-46BA-AEA5-E7E2A2E803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" y="6114569"/>
            <a:ext cx="3103485" cy="385349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430EE6A-8623-CE41-0B73-08C70E0BFE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94" y="5983550"/>
            <a:ext cx="1805202" cy="6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7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48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F1433-8237-427B-9CC6-022C633CD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0327"/>
            <a:ext cx="10515600" cy="4483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78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3" r:id="rId5"/>
    <p:sldLayoutId id="2147483656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A0A8E"/>
        </a:buClr>
        <a:buFont typeface="Calibri" panose="020F050202020403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0A8E"/>
        </a:buClr>
        <a:buFont typeface="Calibri" panose="020F050202020403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0A8E"/>
        </a:buClr>
        <a:buFont typeface="Calibri" panose="020F050202020403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0A8E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0A8E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fferent, computer&#10;&#10;Description automatically generated">
            <a:extLst>
              <a:ext uri="{FF2B5EF4-FFF2-40B4-BE49-F238E27FC236}">
                <a16:creationId xmlns:a16="http://schemas.microsoft.com/office/drawing/2014/main" id="{C98CB7FD-8600-A559-329A-1C12915B6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65130DC-8C2E-4AAD-8B34-DDAABDF6A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5966206"/>
            <a:ext cx="5181600" cy="64338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A322B8-1D38-4B31-A508-6192ABD9F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90" y="5768120"/>
            <a:ext cx="2725933" cy="9663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6CD208E-0423-DF59-472D-43809AB94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0"/>
            <a:ext cx="11497056" cy="1504336"/>
          </a:xfrm>
        </p:spPr>
        <p:txBody>
          <a:bodyPr/>
          <a:lstStyle/>
          <a:p>
            <a:r>
              <a:rPr lang="en-US" sz="4600" b="1" dirty="0">
                <a:latin typeface="+mn-lt"/>
              </a:rPr>
              <a:t>Innovative Strategies to Increase </a:t>
            </a:r>
            <a:br>
              <a:rPr lang="en-US" sz="4600" b="1" dirty="0">
                <a:latin typeface="+mn-lt"/>
              </a:rPr>
            </a:br>
            <a:r>
              <a:rPr lang="en-US" sz="4600" b="1" dirty="0">
                <a:latin typeface="+mn-lt"/>
              </a:rPr>
              <a:t>Engagement &amp; Drive Academic Success</a:t>
            </a:r>
          </a:p>
        </p:txBody>
      </p:sp>
    </p:spTree>
    <p:extLst>
      <p:ext uri="{BB962C8B-B14F-4D97-AF65-F5344CB8AC3E}">
        <p14:creationId xmlns:p14="http://schemas.microsoft.com/office/powerpoint/2010/main" val="246688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FE4E54-1987-479B-8E01-A10D7C59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16" y="1742556"/>
            <a:ext cx="6099048" cy="413341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Provides instant on-screen internet access</a:t>
            </a:r>
          </a:p>
          <a:p>
            <a:pPr>
              <a:spcBef>
                <a:spcPts val="1800"/>
              </a:spcBef>
            </a:pPr>
            <a:r>
              <a:rPr lang="en-US" dirty="0"/>
              <a:t>Provides a hotspot for up to 8 other devices</a:t>
            </a:r>
          </a:p>
          <a:p>
            <a:pPr>
              <a:spcBef>
                <a:spcPts val="1800"/>
              </a:spcBef>
            </a:pPr>
            <a:r>
              <a:rPr lang="en-US" dirty="0"/>
              <a:t>Includes a How-To Video with step-by-step instructions to connect other devices to the hotspot. Current languages include: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English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Spanish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Pashto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Farsi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87B1A3-A3E1-4DDF-B36E-9C745C39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384" y="0"/>
            <a:ext cx="10241280" cy="1180730"/>
          </a:xfrm>
        </p:spPr>
        <p:txBody>
          <a:bodyPr anchor="ctr" anchorCtr="0"/>
          <a:lstStyle/>
          <a:p>
            <a:r>
              <a:rPr lang="en-US" dirty="0"/>
              <a:t>CPR</a:t>
            </a:r>
            <a:r>
              <a:rPr lang="en-US" baseline="30000" dirty="0"/>
              <a:t>3</a:t>
            </a:r>
            <a:r>
              <a:rPr lang="en-US" dirty="0">
                <a:solidFill>
                  <a:srgbClr val="EA0A8E"/>
                </a:solidFill>
              </a:rPr>
              <a:t> </a:t>
            </a:r>
            <a:r>
              <a:rPr lang="en-US" dirty="0"/>
              <a:t>Unlimited Internet Access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561816F-8694-4188-A3A6-4E229695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31641"/>
            <a:ext cx="941832" cy="94183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C8D3FA-6561-4336-A72E-A07260A09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92" y="1850132"/>
            <a:ext cx="5404104" cy="2927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30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41786-9624-4897-B414-9F6BA97D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4" y="1796904"/>
            <a:ext cx="7647432" cy="338919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Provides the ability to communicate with a stable and consistent phone</a:t>
            </a:r>
          </a:p>
          <a:p>
            <a:pPr>
              <a:spcBef>
                <a:spcPts val="1200"/>
              </a:spcBef>
            </a:pPr>
            <a:r>
              <a:rPr lang="en-US" dirty="0"/>
              <a:t>Enables students to call transportation with changes</a:t>
            </a:r>
          </a:p>
          <a:p>
            <a:pPr>
              <a:spcBef>
                <a:spcPts val="1200"/>
              </a:spcBef>
            </a:pPr>
            <a:r>
              <a:rPr lang="en-US" dirty="0"/>
              <a:t>Provides students with a pre-programmed school and community resource phone directory </a:t>
            </a:r>
            <a:br>
              <a:rPr lang="en-US" dirty="0"/>
            </a:br>
            <a:r>
              <a:rPr lang="en-US" dirty="0"/>
              <a:t>Easily update phone directory anytime</a:t>
            </a:r>
          </a:p>
          <a:p>
            <a:pPr marL="0" indent="0">
              <a:spcBef>
                <a:spcPts val="1800"/>
              </a:spcBef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65D39C-75F2-4BC1-A312-3E81604C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</a:t>
            </a:r>
            <a:r>
              <a:rPr lang="en-US" baseline="30000" dirty="0"/>
              <a:t>3</a:t>
            </a:r>
            <a:r>
              <a:rPr lang="en-US" dirty="0">
                <a:solidFill>
                  <a:srgbClr val="EA0A8E"/>
                </a:solidFill>
              </a:rPr>
              <a:t> </a:t>
            </a:r>
            <a:r>
              <a:rPr lang="en-US" dirty="0"/>
              <a:t>Unlimited Communication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033C61B-F4BA-4741-B6A5-3CDF130E4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2" y="1824488"/>
            <a:ext cx="624328" cy="62432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9061207-54E9-4A8F-9F22-C0B299BD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2" y="3716902"/>
            <a:ext cx="621792" cy="621792"/>
          </a:xfrm>
          <a:prstGeom prst="rect">
            <a:avLst/>
          </a:prstGeom>
        </p:spPr>
      </p:pic>
      <p:pic>
        <p:nvPicPr>
          <p:cNvPr id="6" name="Picture 5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A783E107-2530-E9F3-AAD8-AA2F73A2D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481" y="573759"/>
            <a:ext cx="2926080" cy="5401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716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6A7ACF-CAF1-3B8B-77D5-B86E8492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 Engagement with Video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D6FAE-C34C-BA83-F155-778FFB9AC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 r="972" b="19367"/>
          <a:stretch/>
        </p:blipFill>
        <p:spPr>
          <a:xfrm>
            <a:off x="4753897" y="1724185"/>
            <a:ext cx="2684205" cy="4190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5B7823-3CCB-8A46-8818-E6D5EEA8EF4E}"/>
              </a:ext>
            </a:extLst>
          </p:cNvPr>
          <p:cNvSpPr txBox="1"/>
          <p:nvPr/>
        </p:nvSpPr>
        <p:spPr>
          <a:xfrm>
            <a:off x="442531" y="1298205"/>
            <a:ext cx="3727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568D"/>
                </a:solidFill>
              </a:rPr>
              <a:t>Learn Math, Reading &amp; More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63A17-01CA-60E6-0F82-79CF2A379B12}"/>
              </a:ext>
            </a:extLst>
          </p:cNvPr>
          <p:cNvSpPr txBox="1"/>
          <p:nvPr/>
        </p:nvSpPr>
        <p:spPr>
          <a:xfrm>
            <a:off x="4800141" y="1298205"/>
            <a:ext cx="2591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568D"/>
                </a:solidFill>
              </a:rPr>
              <a:t>Motivate &amp; Inspire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BA16C-922F-38AF-AAAD-183B60FE592E}"/>
              </a:ext>
            </a:extLst>
          </p:cNvPr>
          <p:cNvSpPr txBox="1"/>
          <p:nvPr/>
        </p:nvSpPr>
        <p:spPr>
          <a:xfrm>
            <a:off x="8021533" y="1320951"/>
            <a:ext cx="361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568D"/>
                </a:solidFill>
              </a:rPr>
              <a:t>Practice for ESL Students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1F6DC62-EBCE-C85D-FBDF-73504D70F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71" y="1783285"/>
            <a:ext cx="2494408" cy="416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E0AF98B-9B59-7D74-F7CE-6089CF80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5" y="1753735"/>
            <a:ext cx="2684206" cy="416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09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2D65DB-E1F3-6DE5-184B-F99BC237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&amp; Job Readiness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F426E-4F8D-7399-78AC-DE827BD9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089" y="698090"/>
            <a:ext cx="5112221" cy="51694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96C325-A7CA-0FF8-B79D-B03ABB73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0" y="1819045"/>
            <a:ext cx="5724283" cy="3219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EF2D8A-1A21-F395-2793-7F811EA8A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047903"/>
            <a:ext cx="11414760" cy="44133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Identify:</a:t>
            </a:r>
          </a:p>
          <a:p>
            <a:r>
              <a:rPr lang="en-US" dirty="0"/>
              <a:t>Your goals</a:t>
            </a:r>
          </a:p>
          <a:p>
            <a:r>
              <a:rPr lang="en-US" dirty="0"/>
              <a:t>Your gaps</a:t>
            </a:r>
          </a:p>
          <a:p>
            <a:r>
              <a:rPr lang="en-US" dirty="0"/>
              <a:t>Your challenges</a:t>
            </a:r>
          </a:p>
          <a:p>
            <a:r>
              <a:rPr lang="en-US" dirty="0"/>
              <a:t>Your desired outcomes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D1D009-2817-C99A-015F-DD5D8403F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Started…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28AD1D3-2A3A-65B7-948C-2528AB9EE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58" y="1686052"/>
            <a:ext cx="6345936" cy="4201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55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BD2AF1-314D-0E14-3E3B-2CFB896A1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1632" y="1820391"/>
            <a:ext cx="4676186" cy="385247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ARP-HCY</a:t>
            </a:r>
          </a:p>
          <a:p>
            <a:r>
              <a:rPr lang="en-US" dirty="0"/>
              <a:t>ESSER</a:t>
            </a:r>
          </a:p>
          <a:p>
            <a:r>
              <a:rPr lang="en-US" dirty="0"/>
              <a:t>McKinney-Vento Funds</a:t>
            </a:r>
          </a:p>
          <a:p>
            <a:r>
              <a:rPr lang="en-US" dirty="0"/>
              <a:t>Title 1</a:t>
            </a:r>
          </a:p>
          <a:p>
            <a:r>
              <a:rPr lang="en-US" dirty="0"/>
              <a:t>GEAR UP</a:t>
            </a:r>
          </a:p>
          <a:p>
            <a:r>
              <a:rPr lang="en-US" dirty="0"/>
              <a:t>Trio</a:t>
            </a:r>
          </a:p>
          <a:p>
            <a:r>
              <a:rPr lang="en-US" dirty="0"/>
              <a:t>Curriculum Delivery</a:t>
            </a:r>
          </a:p>
          <a:p>
            <a:r>
              <a:rPr lang="en-US" dirty="0"/>
              <a:t>General Funds</a:t>
            </a:r>
          </a:p>
          <a:p>
            <a:r>
              <a:rPr lang="en-US" dirty="0"/>
              <a:t>Community Partnerships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512D00-6C0A-3165-29AC-5931C21B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Options</a:t>
            </a:r>
          </a:p>
        </p:txBody>
      </p:sp>
      <p:pic>
        <p:nvPicPr>
          <p:cNvPr id="6" name="Picture 5" descr="A picture containing indoor, container, stack&#10;&#10;Description automatically generated">
            <a:extLst>
              <a:ext uri="{FF2B5EF4-FFF2-40B4-BE49-F238E27FC236}">
                <a16:creationId xmlns:a16="http://schemas.microsoft.com/office/drawing/2014/main" id="{9B36FE10-4A6E-A5AC-E352-ED9E812DF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0" y="1631318"/>
            <a:ext cx="6345936" cy="4230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505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3FA1B2-9163-16A5-D483-D1598648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Leverage Data for Clarity, Visibility &amp; Sustainability</a:t>
            </a: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0373A167-099F-4B8C-2CCE-B2E9C3AD5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5" y="1334086"/>
            <a:ext cx="3102216" cy="2496036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51750309-F7FC-FA71-3319-2AF703D40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12" y="3340770"/>
            <a:ext cx="8380952" cy="2590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222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BF9A216-67FD-45F3-887B-E1737B838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16" y="1410455"/>
            <a:ext cx="4178808" cy="44933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E36896-F394-4F50-8610-B70E4FFA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Form Factor</a:t>
            </a:r>
          </a:p>
        </p:txBody>
      </p:sp>
      <p:pic>
        <p:nvPicPr>
          <p:cNvPr id="5" name="Picture 4" descr="A picture containing text, electronics, cellphone&#10;&#10;Description automatically generated">
            <a:extLst>
              <a:ext uri="{FF2B5EF4-FFF2-40B4-BE49-F238E27FC236}">
                <a16:creationId xmlns:a16="http://schemas.microsoft.com/office/drawing/2014/main" id="{50073634-39F7-4160-9EF2-1F95BBA70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5" y="1262616"/>
            <a:ext cx="2734264" cy="4374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lus Sign 6">
            <a:extLst>
              <a:ext uri="{FF2B5EF4-FFF2-40B4-BE49-F238E27FC236}">
                <a16:creationId xmlns:a16="http://schemas.microsoft.com/office/drawing/2014/main" id="{020D6C1A-6D77-4743-9836-C65AD98F1902}"/>
              </a:ext>
            </a:extLst>
          </p:cNvPr>
          <p:cNvSpPr/>
          <p:nvPr/>
        </p:nvSpPr>
        <p:spPr>
          <a:xfrm>
            <a:off x="6497090" y="2878167"/>
            <a:ext cx="1101666" cy="1101666"/>
          </a:xfrm>
          <a:prstGeom prst="mathPlus">
            <a:avLst/>
          </a:prstGeom>
          <a:solidFill>
            <a:srgbClr val="FFCF01"/>
          </a:solidFill>
          <a:ln>
            <a:solidFill>
              <a:srgbClr val="FDD7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85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B9CEBA-559A-4845-917C-D5E7B5D86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34945"/>
            <a:ext cx="7446923" cy="4413318"/>
          </a:xfrm>
        </p:spPr>
        <p:txBody>
          <a:bodyPr>
            <a:normAutofit fontScale="92500"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Ensures continuous communication with student &amp; family </a:t>
            </a:r>
            <a:br>
              <a:rPr lang="en-US" sz="2400" dirty="0"/>
            </a:br>
            <a:r>
              <a:rPr lang="en-US" sz="2400" dirty="0"/>
              <a:t>to increase engagement</a:t>
            </a:r>
          </a:p>
          <a:p>
            <a:pPr lvl="1">
              <a:spcBef>
                <a:spcPts val="400"/>
              </a:spcBef>
            </a:pPr>
            <a:r>
              <a:rPr lang="en-US" sz="2200" dirty="0"/>
              <a:t>Portable device</a:t>
            </a:r>
          </a:p>
          <a:p>
            <a:pPr lvl="1">
              <a:spcBef>
                <a:spcPts val="400"/>
              </a:spcBef>
            </a:pPr>
            <a:r>
              <a:rPr lang="en-US" sz="2200" dirty="0"/>
              <a:t>High speed internet access</a:t>
            </a:r>
          </a:p>
          <a:p>
            <a:pPr lvl="1">
              <a:spcBef>
                <a:spcPts val="400"/>
              </a:spcBef>
            </a:pPr>
            <a:r>
              <a:rPr lang="en-US" sz="2200" dirty="0"/>
              <a:t>Voice &amp; text communication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Protects student and family from societal shame when reaching out for help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Enables students &amp; families to be self sufficient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Decreases isolation &amp; mental health issues with increased communication between school, families &amp; resources</a:t>
            </a:r>
          </a:p>
          <a:p>
            <a:pPr>
              <a:spcBef>
                <a:spcPts val="1600"/>
              </a:spcBef>
            </a:pPr>
            <a:r>
              <a:rPr lang="en-US" sz="2400" dirty="0"/>
              <a:t>Drives academic results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endParaRPr lang="en-US" sz="2400" dirty="0"/>
          </a:p>
          <a:p>
            <a:pPr>
              <a:spcBef>
                <a:spcPts val="1800"/>
              </a:spcBef>
              <a:buClr>
                <a:srgbClr val="EA0A8E"/>
              </a:buClr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94A6FF-B1C3-42DC-BFCA-5AFC7C36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on Students &amp; Families</a:t>
            </a:r>
          </a:p>
        </p:txBody>
      </p:sp>
      <p:pic>
        <p:nvPicPr>
          <p:cNvPr id="5" name="Picture 4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ACBC273C-82BB-4A19-B4A4-E26A29CC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9" y="1534945"/>
            <a:ext cx="3967837" cy="3788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180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2042FA4-F7F3-4230-B395-95A0BB6D3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45"/>
            <a:ext cx="12189023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45912D-0F49-44C8-B56F-77ED8284C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6075339"/>
            <a:ext cx="3998976" cy="496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E6B87-A616-489A-85F3-12425A689DE4}"/>
              </a:ext>
            </a:extLst>
          </p:cNvPr>
          <p:cNvSpPr txBox="1"/>
          <p:nvPr/>
        </p:nvSpPr>
        <p:spPr>
          <a:xfrm>
            <a:off x="5324856" y="6119568"/>
            <a:ext cx="655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www.pwbts.net                           281-667-0404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39D9C-0DDA-4EF1-93B4-7846C99F2E94}"/>
              </a:ext>
            </a:extLst>
          </p:cNvPr>
          <p:cNvSpPr txBox="1"/>
          <p:nvPr/>
        </p:nvSpPr>
        <p:spPr>
          <a:xfrm>
            <a:off x="365760" y="507599"/>
            <a:ext cx="11509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Let the CPR</a:t>
            </a:r>
            <a:r>
              <a:rPr lang="en-US" sz="3200" b="1" baseline="30000" dirty="0">
                <a:solidFill>
                  <a:srgbClr val="1B568D"/>
                </a:solidFill>
              </a:rPr>
              <a:t>3</a:t>
            </a:r>
            <a:r>
              <a:rPr lang="en-US" sz="3200" b="1" dirty="0"/>
              <a:t> help bring success to your students and their families.</a:t>
            </a:r>
          </a:p>
          <a:p>
            <a:endParaRPr lang="en-US" dirty="0"/>
          </a:p>
        </p:txBody>
      </p:sp>
      <p:pic>
        <p:nvPicPr>
          <p:cNvPr id="8" name="Picture 7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E60E6FDB-5270-488F-A7D0-A14C79118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54" y="2119457"/>
            <a:ext cx="4834690" cy="2619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81121-9029-4F2A-8A0A-9B10689E02A2}"/>
              </a:ext>
            </a:extLst>
          </p:cNvPr>
          <p:cNvSpPr/>
          <p:nvPr/>
        </p:nvSpPr>
        <p:spPr>
          <a:xfrm>
            <a:off x="0" y="1567543"/>
            <a:ext cx="12192000" cy="410620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BB3F71-3FE9-30CD-6416-A7D75C5A7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rates of absenteeism</a:t>
            </a:r>
          </a:p>
          <a:p>
            <a:r>
              <a:rPr lang="en-US" dirty="0"/>
              <a:t>Greater learning gaps</a:t>
            </a:r>
          </a:p>
          <a:p>
            <a:r>
              <a:rPr lang="en-US" dirty="0"/>
              <a:t>Greater risk of dropping out</a:t>
            </a:r>
          </a:p>
          <a:p>
            <a:r>
              <a:rPr lang="en-US" dirty="0"/>
              <a:t>Students and families are often less engaged</a:t>
            </a:r>
          </a:p>
          <a:p>
            <a:r>
              <a:rPr lang="en-US" dirty="0"/>
              <a:t>Family phone numbers change frequently, or they don’t have a phone</a:t>
            </a:r>
          </a:p>
          <a:p>
            <a:r>
              <a:rPr lang="en-US" dirty="0"/>
              <a:t>Students battle pride &amp; shame and often don’t express their needs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B568D"/>
                </a:solidFill>
              </a:rPr>
              <a:t>FACT – 84% of MV students want higher education – only 6% complete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38E524-4CA0-B181-F49B-0497F23E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the Challenges You Face Daily</a:t>
            </a:r>
          </a:p>
        </p:txBody>
      </p:sp>
    </p:spTree>
    <p:extLst>
      <p:ext uri="{BB962C8B-B14F-4D97-AF65-F5344CB8AC3E}">
        <p14:creationId xmlns:p14="http://schemas.microsoft.com/office/powerpoint/2010/main" val="3026387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EB0AF-B201-E623-A5BF-68343357F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30" y="1956618"/>
            <a:ext cx="11195288" cy="402693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</a:t>
            </a:r>
            <a:r>
              <a:rPr lang="en-US" b="1" dirty="0">
                <a:solidFill>
                  <a:srgbClr val="1B568D"/>
                </a:solidFill>
              </a:rPr>
              <a:t>Flyers</a:t>
            </a:r>
            <a:r>
              <a:rPr lang="en-US" b="1" dirty="0"/>
              <a:t>			       </a:t>
            </a:r>
            <a:r>
              <a:rPr lang="en-US" b="1" dirty="0">
                <a:solidFill>
                  <a:srgbClr val="1B568D"/>
                </a:solidFill>
              </a:rPr>
              <a:t>Websites</a:t>
            </a:r>
            <a:r>
              <a:rPr lang="en-US" b="1" dirty="0"/>
              <a:t>			         </a:t>
            </a:r>
            <a:r>
              <a:rPr lang="en-US" b="1" dirty="0">
                <a:solidFill>
                  <a:srgbClr val="1B568D"/>
                </a:solidFill>
              </a:rPr>
              <a:t>Telephone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D19EBB-185B-C77E-51C1-07D6DA7D6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Approaches for Communicating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4B6E7-442B-66BA-4A0F-E70FE7928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6" y="2642728"/>
            <a:ext cx="3109835" cy="2458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3C674-DB94-3AE6-9427-501F6A7F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169" y="2702858"/>
            <a:ext cx="2897910" cy="2187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665A9-FD6B-4504-33C8-67AE7B11A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589" y="2702858"/>
            <a:ext cx="3911716" cy="22424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9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F3D423-F766-CC6A-4A52-BBFE5A54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Better Way to Increase Engagement?</a:t>
            </a:r>
          </a:p>
        </p:txBody>
      </p:sp>
      <p:pic>
        <p:nvPicPr>
          <p:cNvPr id="10" name="Picture 9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CF53C62-055C-5B63-A315-EFDBD870B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53" y="2172341"/>
            <a:ext cx="6410841" cy="3472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53B964-3350-179C-4BA0-C0CA985B6BF2}"/>
              </a:ext>
            </a:extLst>
          </p:cNvPr>
          <p:cNvSpPr txBox="1"/>
          <p:nvPr/>
        </p:nvSpPr>
        <p:spPr>
          <a:xfrm>
            <a:off x="442531" y="1587566"/>
            <a:ext cx="111952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1B568D"/>
                </a:solidFill>
              </a:rPr>
              <a:t>CPR</a:t>
            </a:r>
            <a:r>
              <a:rPr lang="en-US" sz="3400" b="1" baseline="30000" dirty="0">
                <a:solidFill>
                  <a:srgbClr val="1B568D"/>
                </a:solidFill>
              </a:rPr>
              <a:t>3</a:t>
            </a:r>
            <a:r>
              <a:rPr lang="en-US" sz="3400" b="1" dirty="0">
                <a:solidFill>
                  <a:srgbClr val="1B568D"/>
                </a:solidFill>
              </a:rPr>
              <a:t> – Connecting People to Resources</a:t>
            </a:r>
          </a:p>
        </p:txBody>
      </p:sp>
    </p:spTree>
    <p:extLst>
      <p:ext uri="{BB962C8B-B14F-4D97-AF65-F5344CB8AC3E}">
        <p14:creationId xmlns:p14="http://schemas.microsoft.com/office/powerpoint/2010/main" val="371985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41ED29-BD9C-83EF-2943-9B46D0830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30" y="296214"/>
            <a:ext cx="11768070" cy="828152"/>
          </a:xfrm>
        </p:spPr>
        <p:txBody>
          <a:bodyPr/>
          <a:lstStyle/>
          <a:p>
            <a:r>
              <a:rPr lang="en-US" sz="3600" dirty="0"/>
              <a:t>Layer Cake Approach Increases Engagement &amp; Student Success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56DF8-AF1E-36DA-4714-FEFF17E7A2F7}"/>
              </a:ext>
            </a:extLst>
          </p:cNvPr>
          <p:cNvSpPr txBox="1"/>
          <p:nvPr/>
        </p:nvSpPr>
        <p:spPr>
          <a:xfrm>
            <a:off x="699856" y="3875773"/>
            <a:ext cx="608440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dirty="0"/>
              <a:t>Meet Students’ Basic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0714C-F910-938B-3249-403653E2E52B}"/>
              </a:ext>
            </a:extLst>
          </p:cNvPr>
          <p:cNvSpPr txBox="1"/>
          <p:nvPr/>
        </p:nvSpPr>
        <p:spPr>
          <a:xfrm>
            <a:off x="699856" y="2770529"/>
            <a:ext cx="624171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dirty="0"/>
              <a:t>Close Academic Gaps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EB75-921D-A007-6A8A-487F7D76B87C}"/>
              </a:ext>
            </a:extLst>
          </p:cNvPr>
          <p:cNvSpPr txBox="1"/>
          <p:nvPr/>
        </p:nvSpPr>
        <p:spPr>
          <a:xfrm>
            <a:off x="699857" y="1893498"/>
            <a:ext cx="647769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dirty="0"/>
              <a:t>Enable Students to Achieve Full Potential</a:t>
            </a:r>
          </a:p>
        </p:txBody>
      </p:sp>
      <p:pic>
        <p:nvPicPr>
          <p:cNvPr id="9" name="Picture 8" descr="A close-up of a mannequin&#10;&#10;Description automatically generated with medium confidence">
            <a:extLst>
              <a:ext uri="{FF2B5EF4-FFF2-40B4-BE49-F238E27FC236}">
                <a16:creationId xmlns:a16="http://schemas.microsoft.com/office/drawing/2014/main" id="{BE1D0CC4-7D02-48D6-2D21-F06F647D2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682" y="1352357"/>
            <a:ext cx="1647949" cy="4597462"/>
          </a:xfrm>
          <a:prstGeom prst="rect">
            <a:avLst/>
          </a:prstGeom>
        </p:spPr>
      </p:pic>
      <p:pic>
        <p:nvPicPr>
          <p:cNvPr id="11" name="Picture 10" descr="A picture containing cake, table, plant, serving&#10;&#10;Description automatically generated">
            <a:extLst>
              <a:ext uri="{FF2B5EF4-FFF2-40B4-BE49-F238E27FC236}">
                <a16:creationId xmlns:a16="http://schemas.microsoft.com/office/drawing/2014/main" id="{B53BECD2-F68F-4A4D-48BA-E431AEAD2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90" y="1500556"/>
            <a:ext cx="3263492" cy="44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5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AC09E7-A498-4D17-AF78-46A99C44C127}"/>
              </a:ext>
            </a:extLst>
          </p:cNvPr>
          <p:cNvSpPr/>
          <p:nvPr/>
        </p:nvSpPr>
        <p:spPr>
          <a:xfrm>
            <a:off x="347938" y="3137248"/>
            <a:ext cx="11441725" cy="2445833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4B070-ED21-4EBB-8944-E414DCA4D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33656"/>
            <a:ext cx="11414760" cy="147282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The CPR</a:t>
            </a:r>
            <a:r>
              <a:rPr lang="en-US" baseline="30000" dirty="0"/>
              <a:t>3</a:t>
            </a:r>
            <a:r>
              <a:rPr lang="en-US" dirty="0"/>
              <a:t> solution is custom-built to provide  </a:t>
            </a:r>
            <a:br>
              <a:rPr lang="en-US" dirty="0"/>
            </a:br>
            <a:r>
              <a:rPr lang="en-US" dirty="0"/>
              <a:t>access to many different resources.</a:t>
            </a:r>
          </a:p>
          <a:p>
            <a:pPr>
              <a:spcBef>
                <a:spcPts val="1800"/>
              </a:spcBef>
            </a:pPr>
            <a:r>
              <a:rPr lang="en-US" dirty="0"/>
              <a:t>Students &amp; families simply tap the icon and </a:t>
            </a:r>
            <a:br>
              <a:rPr lang="en-US" dirty="0"/>
            </a:br>
            <a:r>
              <a:rPr lang="en-US" dirty="0"/>
              <a:t>get connected to available resources.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A5C15-FEA1-4079-98E7-6C9DFF8A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Basic Needs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7AD5FC-2F26-4066-94E6-720D0A1B104F}"/>
              </a:ext>
            </a:extLst>
          </p:cNvPr>
          <p:cNvSpPr txBox="1">
            <a:spLocks/>
          </p:cNvSpPr>
          <p:nvPr/>
        </p:nvSpPr>
        <p:spPr>
          <a:xfrm>
            <a:off x="449645" y="3769749"/>
            <a:ext cx="2548213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Local food banks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Local churches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Holiday food drives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SNAP (food stamps)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WIC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B99B4D-CDFC-453B-9B3D-5E79516709C1}"/>
              </a:ext>
            </a:extLst>
          </p:cNvPr>
          <p:cNvSpPr txBox="1">
            <a:spLocks/>
          </p:cNvSpPr>
          <p:nvPr/>
        </p:nvSpPr>
        <p:spPr>
          <a:xfrm>
            <a:off x="3365459" y="3770180"/>
            <a:ext cx="2560762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Local shelters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Motel vouchers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Housing assistance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Utility bill assistance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Housing authorities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FB5012B-1676-4267-9DB1-8B6B7C62FDB8}"/>
              </a:ext>
            </a:extLst>
          </p:cNvPr>
          <p:cNvSpPr txBox="1">
            <a:spLocks/>
          </p:cNvSpPr>
          <p:nvPr/>
        </p:nvSpPr>
        <p:spPr>
          <a:xfrm>
            <a:off x="6264754" y="3768894"/>
            <a:ext cx="2817462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Mental Health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Telehealth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Local Clinics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Medicaid/CHIP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Prescription Assistance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F05AC5F1-2731-42D5-B5FE-01D5E06023B6}"/>
              </a:ext>
            </a:extLst>
          </p:cNvPr>
          <p:cNvSpPr txBox="1">
            <a:spLocks/>
          </p:cNvSpPr>
          <p:nvPr/>
        </p:nvSpPr>
        <p:spPr>
          <a:xfrm>
            <a:off x="9208211" y="3768895"/>
            <a:ext cx="2560762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Suicide Prevention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Sexual Abuse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LGBTQ Support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Domestic Violence</a:t>
            </a:r>
          </a:p>
          <a:p>
            <a:pPr>
              <a:lnSpc>
                <a:spcPct val="70000"/>
              </a:lnSpc>
              <a:buClr>
                <a:srgbClr val="1B568D"/>
              </a:buClr>
            </a:pPr>
            <a:r>
              <a:rPr lang="en-US" sz="2000" dirty="0"/>
              <a:t>Substance Abuse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FE65E20-F5DB-4538-9D4F-CCC342D326F1}"/>
              </a:ext>
            </a:extLst>
          </p:cNvPr>
          <p:cNvSpPr txBox="1">
            <a:spLocks/>
          </p:cNvSpPr>
          <p:nvPr/>
        </p:nvSpPr>
        <p:spPr>
          <a:xfrm>
            <a:off x="1024128" y="3314132"/>
            <a:ext cx="1969118" cy="297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1B568D"/>
                </a:solidFill>
              </a:rPr>
              <a:t>Food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B31D758-3420-44E1-A0D1-CF4B82916350}"/>
              </a:ext>
            </a:extLst>
          </p:cNvPr>
          <p:cNvSpPr txBox="1">
            <a:spLocks/>
          </p:cNvSpPr>
          <p:nvPr/>
        </p:nvSpPr>
        <p:spPr>
          <a:xfrm>
            <a:off x="3952029" y="3314132"/>
            <a:ext cx="1978815" cy="304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1B568D"/>
                </a:solidFill>
              </a:rPr>
              <a:t>Housing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E06E820-E435-42F6-A475-CB8B60701399}"/>
              </a:ext>
            </a:extLst>
          </p:cNvPr>
          <p:cNvSpPr txBox="1">
            <a:spLocks/>
          </p:cNvSpPr>
          <p:nvPr/>
        </p:nvSpPr>
        <p:spPr>
          <a:xfrm>
            <a:off x="6842088" y="3317633"/>
            <a:ext cx="1978815" cy="297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1B568D"/>
                </a:solidFill>
              </a:rPr>
              <a:t>Health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CAB8140-28A2-4DF5-95D2-295DA4B4E19C}"/>
              </a:ext>
            </a:extLst>
          </p:cNvPr>
          <p:cNvSpPr txBox="1">
            <a:spLocks/>
          </p:cNvSpPr>
          <p:nvPr/>
        </p:nvSpPr>
        <p:spPr>
          <a:xfrm>
            <a:off x="9785545" y="3321823"/>
            <a:ext cx="1978815" cy="2971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1B568D"/>
                </a:solidFill>
              </a:rPr>
              <a:t>Crisis Hotline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96466E-C9C8-423D-976C-39A0A47BABDB}"/>
              </a:ext>
            </a:extLst>
          </p:cNvPr>
          <p:cNvSpPr txBox="1"/>
          <p:nvPr/>
        </p:nvSpPr>
        <p:spPr>
          <a:xfrm>
            <a:off x="347938" y="5583081"/>
            <a:ext cx="11441725" cy="400110"/>
          </a:xfrm>
          <a:prstGeom prst="rect">
            <a:avLst/>
          </a:prstGeom>
          <a:solidFill>
            <a:srgbClr val="EA0A8E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Icons can be an individual app, a link to a webpage or a folder containing multiple apps and webpage links.</a:t>
            </a:r>
          </a:p>
        </p:txBody>
      </p:sp>
      <p:pic>
        <p:nvPicPr>
          <p:cNvPr id="20" name="Picture 19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1ED74088-0B40-4242-ACB0-C0B3E71AC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6" y="517965"/>
            <a:ext cx="4514474" cy="2445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6D31BF0A-65AC-4EF8-A31A-2F7B46CD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8" y="3239763"/>
            <a:ext cx="457200" cy="452761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2138E7E-F08C-42AC-AF00-6E2BBE0A2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03" y="3239762"/>
            <a:ext cx="457200" cy="45276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872CE39A-24BD-44D6-8EFE-C685484BF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07" y="3239761"/>
            <a:ext cx="457200" cy="452761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9469254-DE74-458B-8FCB-2CF0B94BB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45" y="3239761"/>
            <a:ext cx="457200" cy="4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FE4E54-1987-479B-8E01-A10D7C59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4371679" cy="441331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Access school apps through your LMS system</a:t>
            </a:r>
          </a:p>
          <a:p>
            <a:pPr>
              <a:spcBef>
                <a:spcPts val="1800"/>
              </a:spcBef>
            </a:pPr>
            <a:r>
              <a:rPr lang="en-US" dirty="0"/>
              <a:t>Access virtual tutoring</a:t>
            </a:r>
          </a:p>
          <a:p>
            <a:pPr>
              <a:spcBef>
                <a:spcPts val="1800"/>
              </a:spcBef>
            </a:pPr>
            <a:r>
              <a:rPr lang="en-US" dirty="0"/>
              <a:t>Access other pre-approved apps to help close learning gaps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87B1A3-A3E1-4DDF-B36E-9C745C39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292" y="0"/>
            <a:ext cx="4201668" cy="1180730"/>
          </a:xfrm>
        </p:spPr>
        <p:txBody>
          <a:bodyPr anchor="ctr" anchorCtr="0"/>
          <a:lstStyle/>
          <a:p>
            <a:r>
              <a:rPr lang="en-US" dirty="0"/>
              <a:t>Link to School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25BFAC9-1274-4870-B13E-413FF755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053"/>
            <a:ext cx="941832" cy="932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66C296-38BC-47C9-86AA-BAD6003E06EE}"/>
              </a:ext>
            </a:extLst>
          </p:cNvPr>
          <p:cNvSpPr txBox="1"/>
          <p:nvPr/>
        </p:nvSpPr>
        <p:spPr>
          <a:xfrm>
            <a:off x="8840894" y="5157323"/>
            <a:ext cx="3351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Enables students to complete assignments anywhere, anytime from the palm of their hand</a:t>
            </a:r>
          </a:p>
          <a:p>
            <a:pPr algn="ctr"/>
            <a:endParaRPr lang="en-US" sz="1600" b="1"/>
          </a:p>
        </p:txBody>
      </p:sp>
      <p:pic>
        <p:nvPicPr>
          <p:cNvPr id="9" name="Picture 8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6CB70B66-C511-4422-B233-1AAFB57F6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83" y="2319999"/>
            <a:ext cx="4094311" cy="2218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handwear&#10;&#10;Description automatically generated">
            <a:extLst>
              <a:ext uri="{FF2B5EF4-FFF2-40B4-BE49-F238E27FC236}">
                <a16:creationId xmlns:a16="http://schemas.microsoft.com/office/drawing/2014/main" id="{2AE96DA5-8CB0-441D-BF65-16693F8E0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2786441"/>
            <a:ext cx="3186013" cy="4239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Arrow: Bent 10">
            <a:extLst>
              <a:ext uri="{FF2B5EF4-FFF2-40B4-BE49-F238E27FC236}">
                <a16:creationId xmlns:a16="http://schemas.microsoft.com/office/drawing/2014/main" id="{0FF4A380-077E-4297-8A92-14DD16D08268}"/>
              </a:ext>
            </a:extLst>
          </p:cNvPr>
          <p:cNvSpPr/>
          <p:nvPr/>
        </p:nvSpPr>
        <p:spPr>
          <a:xfrm>
            <a:off x="6662222" y="1561559"/>
            <a:ext cx="2601821" cy="755904"/>
          </a:xfrm>
          <a:prstGeom prst="bentArrow">
            <a:avLst>
              <a:gd name="adj1" fmla="val 21774"/>
              <a:gd name="adj2" fmla="val 25000"/>
              <a:gd name="adj3" fmla="val 25000"/>
              <a:gd name="adj4" fmla="val 43750"/>
            </a:avLst>
          </a:prstGeom>
          <a:solidFill>
            <a:srgbClr val="FFCF01"/>
          </a:solidFill>
          <a:ln>
            <a:solidFill>
              <a:srgbClr val="FFC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346857-9442-4636-87C9-6F2F2BDE7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27" y="457840"/>
            <a:ext cx="2606040" cy="4810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58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252587-FAFB-49DF-8D5F-036F8A4CB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Preconfigured to provide everything students need in the palm of their hands</a:t>
            </a:r>
          </a:p>
          <a:p>
            <a:r>
              <a:rPr lang="en-US" dirty="0"/>
              <a:t>Portable and convenient so students can do schoolwork anywhere</a:t>
            </a:r>
          </a:p>
          <a:p>
            <a:r>
              <a:rPr lang="en-US" dirty="0"/>
              <a:t>Additional resources to address learning loss</a:t>
            </a:r>
          </a:p>
          <a:p>
            <a:pPr lvl="1"/>
            <a:r>
              <a:rPr lang="en-US" dirty="0"/>
              <a:t>Virtual tutoring</a:t>
            </a:r>
          </a:p>
          <a:p>
            <a:pPr lvl="1"/>
            <a:r>
              <a:rPr lang="en-US" dirty="0"/>
              <a:t>Remedial reading</a:t>
            </a:r>
          </a:p>
          <a:p>
            <a:pPr lvl="1"/>
            <a:r>
              <a:rPr lang="en-US" dirty="0"/>
              <a:t>Remedial math</a:t>
            </a:r>
          </a:p>
          <a:p>
            <a:pPr lvl="1"/>
            <a:r>
              <a:rPr lang="en-US" dirty="0"/>
              <a:t>Summer school</a:t>
            </a:r>
          </a:p>
          <a:p>
            <a:pPr lvl="1"/>
            <a:r>
              <a:rPr lang="en-US" dirty="0"/>
              <a:t>Remind app for additional assistance</a:t>
            </a:r>
          </a:p>
          <a:p>
            <a:r>
              <a:rPr lang="en-US" dirty="0"/>
              <a:t>Help students prepare for their future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E07CA4-E294-4AB7-AFCD-9F10D6FF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 Up to Close the Gaps</a:t>
            </a:r>
          </a:p>
        </p:txBody>
      </p:sp>
      <p:pic>
        <p:nvPicPr>
          <p:cNvPr id="9" name="Picture 8" descr="A person looking at her phone&#10;&#10;Description automatically generated with medium confidence">
            <a:extLst>
              <a:ext uri="{FF2B5EF4-FFF2-40B4-BE49-F238E27FC236}">
                <a16:creationId xmlns:a16="http://schemas.microsoft.com/office/drawing/2014/main" id="{42293427-7CCC-4C6F-9058-316712FDB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9"/>
          <a:stretch/>
        </p:blipFill>
        <p:spPr>
          <a:xfrm>
            <a:off x="8798492" y="3090182"/>
            <a:ext cx="2966458" cy="2843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69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octor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4DCEBE2F-396D-4824-BCF4-135D78881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78" y="2031355"/>
            <a:ext cx="3999086" cy="2666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9986BE-70FC-40A9-AA07-0EB8EC544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Career Options</a:t>
            </a:r>
          </a:p>
          <a:p>
            <a:r>
              <a:rPr lang="en-US" dirty="0"/>
              <a:t>Dual Credit Classes</a:t>
            </a:r>
          </a:p>
          <a:p>
            <a:r>
              <a:rPr lang="en-US" dirty="0"/>
              <a:t>Vocational Schools</a:t>
            </a:r>
          </a:p>
          <a:p>
            <a:r>
              <a:rPr lang="en-US" dirty="0"/>
              <a:t>Community Colleges</a:t>
            </a:r>
          </a:p>
          <a:p>
            <a:r>
              <a:rPr lang="en-US" dirty="0"/>
              <a:t>Universities</a:t>
            </a:r>
          </a:p>
          <a:p>
            <a:r>
              <a:rPr lang="en-US" dirty="0"/>
              <a:t>SAT/ACT Prep</a:t>
            </a:r>
          </a:p>
          <a:p>
            <a:r>
              <a:rPr lang="en-US" dirty="0"/>
              <a:t>Scholarships &amp; Grants</a:t>
            </a:r>
          </a:p>
          <a:p>
            <a:r>
              <a:rPr lang="en-US" dirty="0"/>
              <a:t>VA Benefits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95300C-606D-458E-9918-72F0CA15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Students Reach their Full Potential</a:t>
            </a:r>
          </a:p>
        </p:txBody>
      </p:sp>
      <p:pic>
        <p:nvPicPr>
          <p:cNvPr id="18" name="Picture 17" descr="A person holding a tablet and a cup of coffee&#10;&#10;Description automatically generated with low confidence">
            <a:extLst>
              <a:ext uri="{FF2B5EF4-FFF2-40B4-BE49-F238E27FC236}">
                <a16:creationId xmlns:a16="http://schemas.microsoft.com/office/drawing/2014/main" id="{9D58D992-16F5-4BA3-888B-55B69141F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52" y="3496219"/>
            <a:ext cx="3999086" cy="2666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75781908-7BE3-45E2-A2AE-05A05129B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39" y="1008887"/>
            <a:ext cx="3999086" cy="2666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48944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08029d-264c-4b16-b72e-ffd2d74bbac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EA30FAE23664785179591451F8366" ma:contentTypeVersion="12" ma:contentTypeDescription="Create a new document." ma:contentTypeScope="" ma:versionID="16dc20944a51199f480cb764c928bd68">
  <xsd:schema xmlns:xsd="http://www.w3.org/2001/XMLSchema" xmlns:xs="http://www.w3.org/2001/XMLSchema" xmlns:p="http://schemas.microsoft.com/office/2006/metadata/properties" xmlns:ns2="4d08029d-264c-4b16-b72e-ffd2d74bbac9" xmlns:ns3="fb9fa539-223b-44f4-b824-ae5f1ade578e" targetNamespace="http://schemas.microsoft.com/office/2006/metadata/properties" ma:root="true" ma:fieldsID="57b3dfd637eafaf46f74e9560f895bf5" ns2:_="" ns3:_="">
    <xsd:import namespace="4d08029d-264c-4b16-b72e-ffd2d74bbac9"/>
    <xsd:import namespace="fb9fa539-223b-44f4-b824-ae5f1ade57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8029d-264c-4b16-b72e-ffd2d74bb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fa539-223b-44f4-b824-ae5f1ade578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9E2948-5C0F-4857-A795-1E017F6E6687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fb9fa539-223b-44f4-b824-ae5f1ade578e"/>
    <ds:schemaRef ds:uri="4d08029d-264c-4b16-b72e-ffd2d74bbac9"/>
  </ds:schemaRefs>
</ds:datastoreItem>
</file>

<file path=customXml/itemProps2.xml><?xml version="1.0" encoding="utf-8"?>
<ds:datastoreItem xmlns:ds="http://schemas.openxmlformats.org/officeDocument/2006/customXml" ds:itemID="{680EED62-25A9-4E0F-BC61-38635F848F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08029d-264c-4b16-b72e-ffd2d74bbac9"/>
    <ds:schemaRef ds:uri="fb9fa539-223b-44f4-b824-ae5f1ade57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A7E682-EC12-464B-8329-1C1FD977DA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570</Words>
  <Application>Microsoft Office PowerPoint</Application>
  <PresentationFormat>Widescreen</PresentationFormat>
  <Paragraphs>117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Innovative Strategies to Increase  Engagement &amp; Drive Academic Success</vt:lpstr>
      <vt:lpstr>Think About the Challenges You Face Daily</vt:lpstr>
      <vt:lpstr>Current Approaches for Communicating</vt:lpstr>
      <vt:lpstr>Is There a Better Way to Increase Engagement?</vt:lpstr>
      <vt:lpstr>Layer Cake Approach Increases Engagement &amp; Student Success</vt:lpstr>
      <vt:lpstr>Meeting Basic Needs</vt:lpstr>
      <vt:lpstr>Link to School</vt:lpstr>
      <vt:lpstr>Level Up to Close the Gaps</vt:lpstr>
      <vt:lpstr>Help Students Reach their Full Potential</vt:lpstr>
      <vt:lpstr>CPR3 Unlimited Internet Access</vt:lpstr>
      <vt:lpstr>CPR3 Unlimited Communication</vt:lpstr>
      <vt:lpstr>Increase Engagement with Video</vt:lpstr>
      <vt:lpstr>Career &amp; Job Readiness</vt:lpstr>
      <vt:lpstr>Getting Started…</vt:lpstr>
      <vt:lpstr>Funding Options</vt:lpstr>
      <vt:lpstr>Leverage Data for Clarity, Visibility &amp; Sustainability</vt:lpstr>
      <vt:lpstr>Alternative Form Factor</vt:lpstr>
      <vt:lpstr>Impact on Students &amp; Families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CPR3 - Connecting People to Resources</dc:title>
  <dc:creator>Tiffany Oakley</dc:creator>
  <cp:lastModifiedBy>Kelly Futrell</cp:lastModifiedBy>
  <cp:revision>12</cp:revision>
  <dcterms:modified xsi:type="dcterms:W3CDTF">2024-08-16T17:43:50Z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0x010100CD0EA30FAE23664785179591451F8366</vt:lpwstr>
  </property>
</Properties>
</file>