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0" r:id="rId6"/>
    <p:sldId id="1255" r:id="rId7"/>
    <p:sldId id="1252" r:id="rId8"/>
    <p:sldId id="1257" r:id="rId9"/>
    <p:sldId id="1250" r:id="rId10"/>
    <p:sldId id="1251" r:id="rId11"/>
    <p:sldId id="1269" r:id="rId12"/>
    <p:sldId id="1263" r:id="rId13"/>
    <p:sldId id="1259" r:id="rId14"/>
    <p:sldId id="1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04"/>
    <a:srgbClr val="FFCF01"/>
    <a:srgbClr val="EA0A8E"/>
    <a:srgbClr val="1B568D"/>
    <a:srgbClr val="E1E1E1"/>
    <a:srgbClr val="0E2B44"/>
    <a:srgbClr val="306191"/>
    <a:srgbClr val="164673"/>
    <a:srgbClr val="EF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DA63D-BC26-44DE-9B17-894E232893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5320-F71D-4CE7-B44A-A1D1DB1B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5320-F71D-4CE7-B44A-A1D1DB1B5A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23B6-5DB2-4FD8-878D-7697E991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06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67BA-D8D5-4EE6-8831-F87238D5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14760" cy="4413318"/>
          </a:xfrm>
        </p:spPr>
        <p:txBody>
          <a:bodyPr/>
          <a:lstStyle>
            <a:lvl1pPr marL="2286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6C149-CF7E-47C3-9758-224872EABF2C}"/>
              </a:ext>
            </a:extLst>
          </p:cNvPr>
          <p:cNvCxnSpPr>
            <a:cxnSpLocks/>
          </p:cNvCxnSpPr>
          <p:nvPr userDrawn="1"/>
        </p:nvCxnSpPr>
        <p:spPr>
          <a:xfrm>
            <a:off x="374904" y="5983550"/>
            <a:ext cx="11414760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21CEAF5-FC92-4725-A3DE-9201A922B57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78CA39-39CD-4B2D-9CA1-831A59B7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30912"/>
            <a:ext cx="11414760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356C5A9-C17E-45BE-B5DB-274D56F37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6114569"/>
            <a:ext cx="3103485" cy="385349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18EA67-6F63-DB96-FE15-9E31FADFC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01" y="6024371"/>
            <a:ext cx="1631295" cy="5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A6E4-FAFA-4834-889A-34CFFC40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904" y="1588655"/>
            <a:ext cx="5644896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6C5-7A47-458F-BD8F-D8A2459E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8655"/>
            <a:ext cx="5644896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7B1B0-0971-4D6F-B40C-5A87EEB987CE}"/>
              </a:ext>
            </a:extLst>
          </p:cNvPr>
          <p:cNvCxnSpPr>
            <a:cxnSpLocks/>
          </p:cNvCxnSpPr>
          <p:nvPr userDrawn="1"/>
        </p:nvCxnSpPr>
        <p:spPr>
          <a:xfrm>
            <a:off x="374904" y="5983550"/>
            <a:ext cx="11442192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3B5362C-6139-4D8F-9B7B-37AA9F6E1AF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29EC5C-48C5-48B6-9E09-4C30B3D5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30912"/>
            <a:ext cx="11442192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A514465-4414-486B-8237-573D166A2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6114569"/>
            <a:ext cx="3103485" cy="385349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88474-0F75-010F-CD3C-AE02E52EB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01" y="6024371"/>
            <a:ext cx="1631295" cy="5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A6E4-FAFA-4834-889A-34CFFC40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588655"/>
            <a:ext cx="5608320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6C5-7A47-458F-BD8F-D8A2459E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8655"/>
            <a:ext cx="5608320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7B1B0-0971-4D6F-B40C-5A87EEB987CE}"/>
              </a:ext>
            </a:extLst>
          </p:cNvPr>
          <p:cNvCxnSpPr>
            <a:cxnSpLocks/>
          </p:cNvCxnSpPr>
          <p:nvPr userDrawn="1"/>
        </p:nvCxnSpPr>
        <p:spPr>
          <a:xfrm>
            <a:off x="411480" y="5983550"/>
            <a:ext cx="11369040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3B5362C-6139-4D8F-9B7B-37AA9F6E1AF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29EC5C-48C5-48B6-9E09-4C30B3D5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12" y="0"/>
            <a:ext cx="4201668" cy="1180730"/>
          </a:xfrm>
          <a:prstGeom prst="rect">
            <a:avLst/>
          </a:prstGeom>
          <a:solidFill>
            <a:srgbClr val="0E2B44"/>
          </a:solidFill>
        </p:spPr>
        <p:txBody>
          <a:bodyPr anchor="ctr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2FA50FA-CBED-4920-88C5-FAEA5720F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114569"/>
            <a:ext cx="3103485" cy="385349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E7B544-4128-491C-DE18-72E1ED043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01" y="6024371"/>
            <a:ext cx="1631295" cy="5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8" y="1597891"/>
            <a:ext cx="5602067" cy="52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68" y="2121763"/>
            <a:ext cx="5602067" cy="3861780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7891"/>
            <a:ext cx="5629656" cy="52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629656" cy="3861780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1080A-BDFA-4B63-BF47-643D64C14009}"/>
              </a:ext>
            </a:extLst>
          </p:cNvPr>
          <p:cNvCxnSpPr>
            <a:cxnSpLocks/>
          </p:cNvCxnSpPr>
          <p:nvPr userDrawn="1"/>
        </p:nvCxnSpPr>
        <p:spPr>
          <a:xfrm>
            <a:off x="411480" y="5983550"/>
            <a:ext cx="11390376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8DEE34-4BA2-4F37-BF9E-64C697DE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47953"/>
            <a:ext cx="11390376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71D4FB9-3120-4D4C-90EC-1908CE82D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114569"/>
            <a:ext cx="3103485" cy="385349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7563D9-F3F3-7121-F11C-35E7248C31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01" y="6024371"/>
            <a:ext cx="1631295" cy="5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7" y="1302332"/>
            <a:ext cx="2738654" cy="3893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1B56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7" y="2110977"/>
            <a:ext cx="2738654" cy="3861780"/>
          </a:xfrm>
        </p:spPr>
        <p:txBody>
          <a:bodyPr/>
          <a:lstStyle>
            <a:lvl1pPr marL="228600" indent="-228600">
              <a:buClr>
                <a:srgbClr val="FDD704"/>
              </a:buClr>
              <a:buFont typeface="Calibri" panose="020F0502020204030204" pitchFamily="34" charset="0"/>
              <a:buChar char="»"/>
              <a:defRPr sz="2000"/>
            </a:lvl1pPr>
            <a:lvl2pPr marL="685800" indent="-228600">
              <a:buClr>
                <a:srgbClr val="FDD704"/>
              </a:buClr>
              <a:buFont typeface="Calibri" panose="020F0502020204030204" pitchFamily="34" charset="0"/>
              <a:buChar char="»"/>
              <a:defRPr sz="1800"/>
            </a:lvl2pPr>
            <a:lvl3pPr marL="1143000" indent="-228600">
              <a:buClr>
                <a:srgbClr val="FDD704"/>
              </a:buClr>
              <a:buFont typeface="Calibri" panose="020F0502020204030204" pitchFamily="34" charset="0"/>
              <a:buChar char="»"/>
              <a:defRPr sz="1600"/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0114" y="1300788"/>
            <a:ext cx="2752141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0114" y="2111408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1080A-BDFA-4B63-BF47-643D64C14009}"/>
              </a:ext>
            </a:extLst>
          </p:cNvPr>
          <p:cNvCxnSpPr>
            <a:cxnSpLocks/>
          </p:cNvCxnSpPr>
          <p:nvPr userDrawn="1"/>
        </p:nvCxnSpPr>
        <p:spPr>
          <a:xfrm>
            <a:off x="399288" y="5983550"/>
            <a:ext cx="11410147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8DEE34-4BA2-4F37-BF9E-64C697DE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7" y="230912"/>
            <a:ext cx="11410147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AD5749-EF2E-4CA9-8FC4-9AF820F40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9409" y="1305833"/>
            <a:ext cx="2752141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3BBC647-9B12-4D34-8504-39C0684C5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79409" y="2110122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0979546-AC75-4629-B622-6F1975A140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61906" y="1302327"/>
            <a:ext cx="2752141" cy="3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32EBE78-E047-4E9F-AEC9-1C47E1C9A3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61906" y="2110123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792C4F-2095-48B7-A0C8-1DD2E4AE2F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6265" y="1777940"/>
            <a:ext cx="2738654" cy="2970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3061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39D0B5-7870-4890-A8D9-F19580F83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4738" y="1777940"/>
            <a:ext cx="2752141" cy="304714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3818A12-54CF-47ED-A9AB-6317A53A1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4797" y="1781441"/>
            <a:ext cx="2752141" cy="29702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E63A375-E207-438E-A8FD-658498123B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7294" y="1785631"/>
            <a:ext cx="2752141" cy="2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/>
              <a:t>Click to edit Master</a:t>
            </a:r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989C9B5-279A-46BA-AEA5-E7E2A2E80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" y="6114569"/>
            <a:ext cx="3103485" cy="385349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99165E-6922-6A4A-41FD-E904CBB896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01" y="6024371"/>
            <a:ext cx="1631295" cy="5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F1433-8237-427B-9CC6-022C633C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327"/>
            <a:ext cx="10515600" cy="448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7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3" r:id="rId5"/>
    <p:sldLayoutId id="2147483656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D704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0DA827B-C4EA-4F13-9C7D-2D8CAB0E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-68094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D6A12-D466-463A-A04A-974F74CFF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1" y="342075"/>
            <a:ext cx="11497056" cy="901509"/>
          </a:xfrm>
        </p:spPr>
        <p:txBody>
          <a:bodyPr/>
          <a:lstStyle/>
          <a:p>
            <a:pPr algn="l"/>
            <a:r>
              <a:rPr lang="en-US" sz="5000" b="1">
                <a:latin typeface="+mn-lt"/>
              </a:rPr>
              <a:t>CPR</a:t>
            </a:r>
            <a:r>
              <a:rPr lang="en-US" sz="5000" b="1" baseline="30000">
                <a:solidFill>
                  <a:srgbClr val="EA0A8E"/>
                </a:solidFill>
                <a:latin typeface="+mn-lt"/>
              </a:rPr>
              <a:t>3</a:t>
            </a:r>
            <a:r>
              <a:rPr lang="en-US" sz="5000" b="1">
                <a:latin typeface="+mn-lt"/>
              </a:rPr>
              <a:t> - Connecting People to Resources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65130DC-8C2E-4AAD-8B34-DDAABDF6A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966206"/>
            <a:ext cx="5181600" cy="643382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18EA67-6F63-DB96-FE15-9E31FADFC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07" y="5728949"/>
            <a:ext cx="3153393" cy="11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DD1F8-CF10-40E5-94D4-57905B1A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09820" cy="44133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>
                <a:ea typeface="+mn-lt"/>
                <a:cs typeface="+mn-lt"/>
              </a:rPr>
              <a:t>Smart Device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>
                <a:ea typeface="+mn-lt"/>
                <a:cs typeface="+mn-lt"/>
              </a:rPr>
              <a:t>Rugged Case, Screen Protector </a:t>
            </a:r>
            <a:br>
              <a:rPr lang="en-US" sz="2600">
                <a:ea typeface="+mn-lt"/>
                <a:cs typeface="+mn-lt"/>
              </a:rPr>
            </a:br>
            <a:r>
              <a:rPr lang="en-US" sz="2600">
                <a:ea typeface="+mn-lt"/>
                <a:cs typeface="+mn-lt"/>
              </a:rPr>
              <a:t>&amp; Charger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>
                <a:ea typeface="+mn-lt"/>
                <a:cs typeface="+mn-lt"/>
              </a:rPr>
              <a:t>Initial Device Enrollment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>
                <a:ea typeface="+mn-lt"/>
                <a:cs typeface="+mn-lt"/>
              </a:rPr>
              <a:t>2-Year CPR</a:t>
            </a:r>
            <a:r>
              <a:rPr lang="en-US" sz="2600" baseline="30000">
                <a:ea typeface="+mn-lt"/>
                <a:cs typeface="+mn-lt"/>
              </a:rPr>
              <a:t>3</a:t>
            </a:r>
            <a:r>
              <a:rPr lang="en-US" sz="2600">
                <a:ea typeface="+mn-lt"/>
                <a:cs typeface="+mn-lt"/>
              </a:rPr>
              <a:t> Software License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>
                <a:ea typeface="+mn-lt"/>
                <a:cs typeface="+mn-lt"/>
              </a:rPr>
              <a:t>2-Year CPR</a:t>
            </a:r>
            <a:r>
              <a:rPr lang="en-US" sz="2600" baseline="30000">
                <a:ea typeface="+mn-lt"/>
                <a:cs typeface="+mn-lt"/>
              </a:rPr>
              <a:t>3</a:t>
            </a:r>
            <a:r>
              <a:rPr lang="en-US" sz="2600">
                <a:ea typeface="+mn-lt"/>
                <a:cs typeface="+mn-lt"/>
              </a:rPr>
              <a:t> Portal Admin Support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>
                <a:ea typeface="+mn-lt"/>
                <a:cs typeface="+mn-lt"/>
              </a:rPr>
              <a:t>White</a:t>
            </a:r>
            <a:r>
              <a:rPr lang="en-US" sz="2600"/>
              <a:t> Glove Project Management </a:t>
            </a:r>
            <a:br>
              <a:rPr lang="en-US" sz="2600"/>
            </a:br>
            <a:r>
              <a:rPr lang="en-US" sz="2600"/>
              <a:t>&amp; Post-Sales Support</a:t>
            </a:r>
            <a:endParaRPr lang="en-US" sz="2600">
              <a:ea typeface="+mn-lt"/>
              <a:cs typeface="+mn-lt"/>
            </a:endParaRP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/>
              <a:t>Completely customizable to provide your local resources in your selected language(s)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939204-23C7-4619-8B0E-E2888F2E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CPR</a:t>
            </a:r>
            <a:r>
              <a:rPr lang="en-US" sz="4200" baseline="30000">
                <a:solidFill>
                  <a:srgbClr val="EA0A8E"/>
                </a:solidFill>
              </a:rPr>
              <a:t>3</a:t>
            </a:r>
            <a:r>
              <a:rPr lang="en-US" sz="4200">
                <a:solidFill>
                  <a:srgbClr val="EA0A8E"/>
                </a:solidFill>
              </a:rPr>
              <a:t> </a:t>
            </a:r>
            <a:r>
              <a:rPr lang="en-US" sz="4200"/>
              <a:t>Turn-Key 5G Solution with White Glove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853C-4171-468D-84C5-9B2C17262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1"/>
          <a:stretch/>
        </p:blipFill>
        <p:spPr>
          <a:xfrm>
            <a:off x="6062839" y="1728729"/>
            <a:ext cx="5726825" cy="2526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43EA1-FA81-48A5-A56F-ABDF4A56EFC9}"/>
              </a:ext>
            </a:extLst>
          </p:cNvPr>
          <p:cNvSpPr txBox="1"/>
          <p:nvPr/>
        </p:nvSpPr>
        <p:spPr>
          <a:xfrm>
            <a:off x="6062838" y="4352544"/>
            <a:ext cx="57210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Remotely add, update or remove apps for educational programs, health, nutrition, housing &amp; other resources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1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F9882E-1BC7-471D-9D5C-A6586E2A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145912D-0F49-44C8-B56F-77ED8284C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000165"/>
            <a:ext cx="3998976" cy="496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E6B87-A616-489A-85F3-12425A689DE4}"/>
              </a:ext>
            </a:extLst>
          </p:cNvPr>
          <p:cNvSpPr txBox="1"/>
          <p:nvPr/>
        </p:nvSpPr>
        <p:spPr>
          <a:xfrm>
            <a:off x="5276088" y="6035040"/>
            <a:ext cx="65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/>
              <a:t>www.pwbts.net                           281-667-0404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39D9C-0DDA-4EF1-93B4-7846C99F2E94}"/>
              </a:ext>
            </a:extLst>
          </p:cNvPr>
          <p:cNvSpPr txBox="1"/>
          <p:nvPr/>
        </p:nvSpPr>
        <p:spPr>
          <a:xfrm>
            <a:off x="365760" y="507599"/>
            <a:ext cx="11509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Let the CPR</a:t>
            </a:r>
            <a:r>
              <a:rPr lang="en-US" sz="3200" b="1" baseline="30000">
                <a:solidFill>
                  <a:srgbClr val="EA0A8E"/>
                </a:solidFill>
              </a:rPr>
              <a:t>3</a:t>
            </a:r>
            <a:r>
              <a:rPr lang="en-US" sz="3200" b="1"/>
              <a:t> help bring success to your refugees and their families.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327C46-3CAE-4E1D-A126-CD2074393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35193"/>
                </a:solidFill>
              </a:rPr>
              <a:t>Our Mission</a:t>
            </a:r>
            <a:endParaRPr lang="en-US" b="1" dirty="0">
              <a:solidFill>
                <a:srgbClr val="135193"/>
              </a:solidFill>
              <a:cs typeface="Calibri"/>
            </a:endParaRPr>
          </a:p>
          <a:p>
            <a:pPr>
              <a:buClr>
                <a:srgbClr val="EA0A8E"/>
              </a:buClr>
            </a:pPr>
            <a:r>
              <a:rPr lang="en-US" dirty="0"/>
              <a:t>To Enable Innovation, Communication, Safety, and Transformation through Technology</a:t>
            </a:r>
            <a:endParaRPr lang="en-US" dirty="0">
              <a:cs typeface="Calibri"/>
            </a:endParaRPr>
          </a:p>
          <a:p>
            <a:endParaRPr lang="en-US" b="1" dirty="0">
              <a:solidFill>
                <a:srgbClr val="30619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35193"/>
                </a:solidFill>
              </a:rPr>
              <a:t>Our Goals</a:t>
            </a:r>
            <a:endParaRPr lang="en-US" b="1" dirty="0">
              <a:solidFill>
                <a:srgbClr val="135193"/>
              </a:solidFill>
              <a:cs typeface="Calibri"/>
            </a:endParaRPr>
          </a:p>
          <a:p>
            <a:pPr>
              <a:buClr>
                <a:srgbClr val="EA0A8E"/>
              </a:buClr>
            </a:pPr>
            <a:r>
              <a:rPr lang="en-US" dirty="0"/>
              <a:t>To help refugees access the critical resources they need for daily living and long-term success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E206C4-92EA-4C7D-B4E0-4C89D4F7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9472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AC8D1-4D9A-4A8F-A73C-BC3DBC25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0232"/>
            <a:ext cx="5693663" cy="4413318"/>
          </a:xfrm>
        </p:spPr>
        <p:txBody>
          <a:bodyPr>
            <a:normAutofit/>
          </a:bodyPr>
          <a:lstStyle/>
          <a:p>
            <a:pPr>
              <a:buClr>
                <a:srgbClr val="EA0A8E"/>
              </a:buClr>
            </a:pPr>
            <a:r>
              <a:rPr lang="en-US" sz="1800" b="0" i="0">
                <a:solidFill>
                  <a:srgbClr val="000000"/>
                </a:solidFill>
                <a:effectLst/>
              </a:rPr>
              <a:t>Resettlement agencies provide refugees and other eligible populations the necessary resources to integrate into the community</a:t>
            </a:r>
            <a:r>
              <a:rPr lang="en-US" sz="1800">
                <a:solidFill>
                  <a:srgbClr val="000000"/>
                </a:solidFill>
              </a:rPr>
              <a:t> including:</a:t>
            </a:r>
            <a:endParaRPr lang="en-US" sz="1800" b="0" i="0">
              <a:solidFill>
                <a:srgbClr val="000000"/>
              </a:solidFill>
              <a:effectLst/>
            </a:endParaRP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I</a:t>
            </a:r>
            <a:r>
              <a:rPr lang="en-US" sz="1800" b="0" i="0">
                <a:solidFill>
                  <a:srgbClr val="000000"/>
                </a:solidFill>
                <a:effectLst/>
              </a:rPr>
              <a:t>nitial housing</a:t>
            </a:r>
          </a:p>
          <a:p>
            <a:pPr lvl="1">
              <a:buClr>
                <a:srgbClr val="EA0A8E"/>
              </a:buClr>
            </a:pPr>
            <a:r>
              <a:rPr lang="en-US" sz="1800" b="0" i="0">
                <a:solidFill>
                  <a:srgbClr val="000000"/>
                </a:solidFill>
                <a:effectLst/>
              </a:rPr>
              <a:t>Employment 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C</a:t>
            </a:r>
            <a:r>
              <a:rPr lang="en-US" sz="1800" b="0" i="0">
                <a:solidFill>
                  <a:srgbClr val="000000"/>
                </a:solidFill>
                <a:effectLst/>
              </a:rPr>
              <a:t>ase management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A</a:t>
            </a:r>
            <a:r>
              <a:rPr lang="en-US" sz="1800" b="0" i="0">
                <a:solidFill>
                  <a:srgbClr val="000000"/>
                </a:solidFill>
                <a:effectLst/>
              </a:rPr>
              <a:t>ccess to public benefits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E</a:t>
            </a:r>
            <a:r>
              <a:rPr lang="en-US" sz="1800" b="0" i="0">
                <a:solidFill>
                  <a:srgbClr val="000000"/>
                </a:solidFill>
                <a:effectLst/>
              </a:rPr>
              <a:t>ducation</a:t>
            </a:r>
            <a:r>
              <a:rPr lang="en-US" sz="1800">
                <a:solidFill>
                  <a:srgbClr val="000000"/>
                </a:solidFill>
              </a:rPr>
              <a:t> including</a:t>
            </a:r>
            <a:r>
              <a:rPr lang="en-US" sz="1800" b="0" i="0">
                <a:solidFill>
                  <a:srgbClr val="000000"/>
                </a:solidFill>
                <a:effectLst/>
              </a:rPr>
              <a:t> learning English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S</a:t>
            </a:r>
            <a:r>
              <a:rPr lang="en-US" sz="1800" b="0" i="0">
                <a:solidFill>
                  <a:srgbClr val="000000"/>
                </a:solidFill>
                <a:effectLst/>
              </a:rPr>
              <a:t>ocial and emotional wellness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W</a:t>
            </a:r>
            <a:r>
              <a:rPr lang="en-US" sz="1800" b="0" i="0">
                <a:solidFill>
                  <a:srgbClr val="000000"/>
                </a:solidFill>
                <a:effectLst/>
              </a:rPr>
              <a:t>omen’s empowerment</a:t>
            </a:r>
          </a:p>
          <a:p>
            <a:pPr lvl="1">
              <a:buClr>
                <a:srgbClr val="EA0A8E"/>
              </a:buClr>
            </a:pPr>
            <a:r>
              <a:rPr lang="en-US" sz="1800" b="0" i="0">
                <a:solidFill>
                  <a:srgbClr val="000000"/>
                </a:solidFill>
                <a:effectLst/>
              </a:rPr>
              <a:t>Financial literacy 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L</a:t>
            </a:r>
            <a:r>
              <a:rPr lang="en-US" sz="1800" b="0" i="0">
                <a:solidFill>
                  <a:srgbClr val="000000"/>
                </a:solidFill>
                <a:effectLst/>
              </a:rPr>
              <a:t>egal help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Transportation</a:t>
            </a:r>
          </a:p>
          <a:p>
            <a:pPr lvl="1">
              <a:buClr>
                <a:srgbClr val="EA0A8E"/>
              </a:buClr>
            </a:pPr>
            <a:r>
              <a:rPr lang="en-US" sz="1800">
                <a:solidFill>
                  <a:srgbClr val="000000"/>
                </a:solidFill>
              </a:rPr>
              <a:t>And more</a:t>
            </a:r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56E37-22EA-4C33-BCD6-6696A06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CPR</a:t>
            </a:r>
            <a:r>
              <a:rPr lang="en-US" baseline="30000">
                <a:solidFill>
                  <a:srgbClr val="EA0A8E"/>
                </a:solidFill>
              </a:rPr>
              <a:t>3</a:t>
            </a:r>
            <a:r>
              <a:rPr lang="en-US" baseline="30000">
                <a:solidFill>
                  <a:srgbClr val="FFCF01"/>
                </a:solidFill>
              </a:rPr>
              <a:t> </a:t>
            </a:r>
            <a:r>
              <a:rPr lang="en-US"/>
              <a:t>– Connecting People to Resources</a:t>
            </a:r>
          </a:p>
        </p:txBody>
      </p:sp>
      <p:pic>
        <p:nvPicPr>
          <p:cNvPr id="6" name="Picture 5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04258411-B656-4708-853A-F30D2013A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565834"/>
            <a:ext cx="5633883" cy="3755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C5489-B028-4A9F-AC87-4CD1B4B3E3AB}"/>
              </a:ext>
            </a:extLst>
          </p:cNvPr>
          <p:cNvSpPr txBox="1"/>
          <p:nvPr/>
        </p:nvSpPr>
        <p:spPr>
          <a:xfrm>
            <a:off x="374904" y="5337103"/>
            <a:ext cx="5633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Pride can stand in the way of a refugee asking for help. The CPR</a:t>
            </a:r>
            <a:r>
              <a:rPr lang="en-US" sz="1400" b="1" baseline="30000"/>
              <a:t>3</a:t>
            </a:r>
            <a:r>
              <a:rPr lang="en-US" sz="1400" b="1"/>
              <a:t> provides them with </a:t>
            </a:r>
            <a:r>
              <a:rPr lang="en-US" sz="1400" b="1" i="1" u="sng"/>
              <a:t>immediate</a:t>
            </a:r>
            <a:r>
              <a:rPr lang="en-US" sz="1400" b="1"/>
              <a:t> access to the resources they need &amp; want.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7574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2872C2-C8E3-4408-AE44-A6C562E9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799302"/>
            <a:ext cx="11414760" cy="41842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All-in-one device providing:</a:t>
            </a:r>
          </a:p>
          <a:p>
            <a:pPr marL="914400" lvl="1" indent="-457200">
              <a:spcBef>
                <a:spcPts val="1200"/>
              </a:spcBef>
              <a:buClr>
                <a:srgbClr val="EA0A8E"/>
              </a:buClr>
              <a:buFont typeface="+mj-lt"/>
              <a:buAutoNum type="arabicPeriod"/>
            </a:pPr>
            <a:r>
              <a:rPr lang="en-US" dirty="0"/>
              <a:t>Hand-held, body-worn computer</a:t>
            </a:r>
            <a:endParaRPr lang="en-US" dirty="0">
              <a:cs typeface="Calibri"/>
            </a:endParaRPr>
          </a:p>
          <a:p>
            <a:pPr marL="914400" lvl="1" indent="-457200">
              <a:spcBef>
                <a:spcPts val="1200"/>
              </a:spcBef>
              <a:buClr>
                <a:srgbClr val="EA0A8E"/>
              </a:buClr>
              <a:buAutoNum type="arabicPeriod"/>
            </a:pPr>
            <a:r>
              <a:rPr lang="en-US" dirty="0">
                <a:ea typeface="+mn-lt"/>
                <a:cs typeface="+mn-lt"/>
              </a:rPr>
              <a:t>Unlimited communication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(voice, text, data &amp; hotspot)</a:t>
            </a:r>
          </a:p>
          <a:p>
            <a:pPr marL="914400" lvl="1" indent="-457200">
              <a:spcBef>
                <a:spcPts val="1200"/>
              </a:spcBef>
              <a:buClr>
                <a:srgbClr val="EA0A8E"/>
              </a:buClr>
              <a:buAutoNum type="arabicPeriod"/>
            </a:pPr>
            <a:r>
              <a:rPr lang="en-US" dirty="0">
                <a:ea typeface="Calibri"/>
                <a:cs typeface="Calibri"/>
              </a:rPr>
              <a:t>Instant access to resources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Plus, unlimited wi-fi hotspot, connecting up to 10 additional devices to the internet simultaneously</a:t>
            </a:r>
            <a:endParaRPr lang="en-US" dirty="0">
              <a:cs typeface="Calibri"/>
            </a:endParaRP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Cost-effective, robust solution for helping refugees connect to critical resources anytime, anywhere</a:t>
            </a:r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49083-36EF-42C7-8710-58B2373F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0"/>
            <a:ext cx="11414760" cy="1180730"/>
          </a:xfrm>
        </p:spPr>
        <p:txBody>
          <a:bodyPr/>
          <a:lstStyle/>
          <a:p>
            <a:r>
              <a:rPr lang="en-US" sz="4000"/>
              <a:t>CPR</a:t>
            </a:r>
            <a:r>
              <a:rPr lang="en-US" sz="4000" baseline="30000">
                <a:solidFill>
                  <a:srgbClr val="EA0A8E"/>
                </a:solidFill>
              </a:rPr>
              <a:t>3</a:t>
            </a:r>
            <a:r>
              <a:rPr lang="en-US" sz="4000" baseline="30000">
                <a:solidFill>
                  <a:srgbClr val="FFCF01"/>
                </a:solidFill>
              </a:rPr>
              <a:t> </a:t>
            </a:r>
            <a:r>
              <a:rPr lang="en-US" sz="4000"/>
              <a:t>Connecting People to Resources</a:t>
            </a:r>
            <a:br>
              <a:rPr lang="en-US"/>
            </a:br>
            <a:r>
              <a:rPr lang="en-US" sz="4000"/>
              <a:t>Powered by T-Mobile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AC8D23-2760-407A-A194-5FCAE6E2F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2" y="874451"/>
            <a:ext cx="5404104" cy="2927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36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AC09E7-A498-4D17-AF78-46A99C44C127}"/>
              </a:ext>
            </a:extLst>
          </p:cNvPr>
          <p:cNvSpPr/>
          <p:nvPr/>
        </p:nvSpPr>
        <p:spPr>
          <a:xfrm>
            <a:off x="347938" y="3115184"/>
            <a:ext cx="11441725" cy="2467897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B070-ED21-4EBB-8944-E414DCA4D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33656"/>
            <a:ext cx="11414760" cy="14728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/>
              <a:t>The CPR</a:t>
            </a:r>
            <a:r>
              <a:rPr lang="en-US" baseline="30000"/>
              <a:t>3</a:t>
            </a:r>
            <a:r>
              <a:rPr lang="en-US"/>
              <a:t> solution is custom-built to provide </a:t>
            </a:r>
            <a:br>
              <a:rPr lang="en-US"/>
            </a:br>
            <a:r>
              <a:rPr lang="en-US"/>
              <a:t>access to many different resources.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/>
              <a:t>Families simply tap the icon and get your </a:t>
            </a:r>
            <a:br>
              <a:rPr lang="en-US"/>
            </a:br>
            <a:r>
              <a:rPr lang="en-US"/>
              <a:t>list of available resources.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A5C15-FEA1-4079-98E7-6C9DFF8A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Customizing Your CPR</a:t>
            </a:r>
            <a:r>
              <a:rPr lang="en-US" baseline="30000">
                <a:solidFill>
                  <a:srgbClr val="EA0A8E"/>
                </a:solidFill>
              </a:rPr>
              <a:t>3 </a:t>
            </a:r>
            <a:r>
              <a:rPr lang="en-US"/>
              <a:t>Device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6466E-C9C8-423D-976C-39A0A47BABDB}"/>
              </a:ext>
            </a:extLst>
          </p:cNvPr>
          <p:cNvSpPr txBox="1"/>
          <p:nvPr/>
        </p:nvSpPr>
        <p:spPr>
          <a:xfrm>
            <a:off x="347938" y="5583081"/>
            <a:ext cx="11441725" cy="400110"/>
          </a:xfrm>
          <a:prstGeom prst="rect">
            <a:avLst/>
          </a:prstGeom>
          <a:solidFill>
            <a:srgbClr val="EA0A8E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Icons can be an individual app, a link to a webpage or a folder containing multiple apps and webpage links.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1B6C8-4773-43D0-B3EE-107932D63E63}"/>
              </a:ext>
            </a:extLst>
          </p:cNvPr>
          <p:cNvSpPr txBox="1">
            <a:spLocks/>
          </p:cNvSpPr>
          <p:nvPr/>
        </p:nvSpPr>
        <p:spPr>
          <a:xfrm>
            <a:off x="449645" y="3793058"/>
            <a:ext cx="2548213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Bus schedules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Taxi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Uber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Lyft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1B25E72A-DC15-4085-93B2-CAFF78033149}"/>
              </a:ext>
            </a:extLst>
          </p:cNvPr>
          <p:cNvSpPr txBox="1">
            <a:spLocks/>
          </p:cNvSpPr>
          <p:nvPr/>
        </p:nvSpPr>
        <p:spPr>
          <a:xfrm>
            <a:off x="3365459" y="3793489"/>
            <a:ext cx="2560762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Learning English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Head Start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K-12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Higher Ed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Adult Education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82B1EDC-4C5D-488D-937E-D5DAB6A7B0E7}"/>
              </a:ext>
            </a:extLst>
          </p:cNvPr>
          <p:cNvSpPr txBox="1">
            <a:spLocks/>
          </p:cNvSpPr>
          <p:nvPr/>
        </p:nvSpPr>
        <p:spPr>
          <a:xfrm>
            <a:off x="6264754" y="3792203"/>
            <a:ext cx="2560762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Telehealth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Mental Health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Local Clinics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Prescription Help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0F77E372-D725-462F-A15A-606DB2588BA7}"/>
              </a:ext>
            </a:extLst>
          </p:cNvPr>
          <p:cNvSpPr txBox="1">
            <a:spLocks/>
          </p:cNvSpPr>
          <p:nvPr/>
        </p:nvSpPr>
        <p:spPr>
          <a:xfrm>
            <a:off x="9208211" y="3792204"/>
            <a:ext cx="2560762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Job Search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Skills Development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Worker Rights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/>
              <a:t>Employment Resources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C6900C3-0E01-45BB-9936-2E6D59374015}"/>
              </a:ext>
            </a:extLst>
          </p:cNvPr>
          <p:cNvSpPr txBox="1">
            <a:spLocks/>
          </p:cNvSpPr>
          <p:nvPr/>
        </p:nvSpPr>
        <p:spPr>
          <a:xfrm>
            <a:off x="1024128" y="3314132"/>
            <a:ext cx="1969118" cy="297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1B568D"/>
                </a:solidFill>
              </a:rPr>
              <a:t>Transportation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6EEB1DE-EAB5-4123-A413-7345CDBA7E30}"/>
              </a:ext>
            </a:extLst>
          </p:cNvPr>
          <p:cNvSpPr txBox="1">
            <a:spLocks/>
          </p:cNvSpPr>
          <p:nvPr/>
        </p:nvSpPr>
        <p:spPr>
          <a:xfrm>
            <a:off x="3952029" y="3314132"/>
            <a:ext cx="1978815" cy="304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1B568D"/>
                </a:solidFill>
              </a:rPr>
              <a:t>Education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508BE2F7-B311-417B-BB5E-B624418E10C4}"/>
              </a:ext>
            </a:extLst>
          </p:cNvPr>
          <p:cNvSpPr txBox="1">
            <a:spLocks/>
          </p:cNvSpPr>
          <p:nvPr/>
        </p:nvSpPr>
        <p:spPr>
          <a:xfrm>
            <a:off x="6842088" y="3317633"/>
            <a:ext cx="1978815" cy="297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1B568D"/>
                </a:solidFill>
              </a:rPr>
              <a:t>Health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0D51868E-2B2B-4798-9EF5-C83DC648717A}"/>
              </a:ext>
            </a:extLst>
          </p:cNvPr>
          <p:cNvSpPr txBox="1">
            <a:spLocks/>
          </p:cNvSpPr>
          <p:nvPr/>
        </p:nvSpPr>
        <p:spPr>
          <a:xfrm>
            <a:off x="9785545" y="3321823"/>
            <a:ext cx="1978815" cy="297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1B568D"/>
                </a:solidFill>
              </a:rPr>
              <a:t>Employment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BE5791A-F6D2-409B-8645-C03DAC33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230972"/>
            <a:ext cx="457200" cy="45276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670E2D3-5F00-4284-88D7-FF0589AD1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58" y="3228620"/>
            <a:ext cx="457200" cy="45276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43D52B84-8DDF-453F-B60E-33FC0B8D6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27" y="3223349"/>
            <a:ext cx="457200" cy="45276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812C2473-B126-43D1-AFE8-86936304E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80" y="3230971"/>
            <a:ext cx="457200" cy="452761"/>
          </a:xfrm>
          <a:prstGeom prst="rect">
            <a:avLst/>
          </a:prstGeom>
        </p:spPr>
      </p:pic>
      <p:pic>
        <p:nvPicPr>
          <p:cNvPr id="41" name="Picture 4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F35943-81F2-4A44-BB3A-181291EB4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92" y="485325"/>
            <a:ext cx="4489704" cy="243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6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EB2280-5D75-4CED-B6A6-4350689C2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2" y="1880125"/>
            <a:ext cx="5815584" cy="31504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9" y="0"/>
            <a:ext cx="4428141" cy="1180730"/>
          </a:xfrm>
        </p:spPr>
        <p:txBody>
          <a:bodyPr anchor="ctr" anchorCtr="0"/>
          <a:lstStyle/>
          <a:p>
            <a:r>
              <a:rPr lang="en-US"/>
              <a:t>Legal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C296-38BC-47C9-86AA-BAD6003E06EE}"/>
              </a:ext>
            </a:extLst>
          </p:cNvPr>
          <p:cNvSpPr txBox="1"/>
          <p:nvPr/>
        </p:nvSpPr>
        <p:spPr>
          <a:xfrm>
            <a:off x="771651" y="5003293"/>
            <a:ext cx="4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Enables families to access resources anywhere, anytime from the palm of their hand</a:t>
            </a:r>
          </a:p>
          <a:p>
            <a:pPr algn="ctr"/>
            <a:endParaRPr lang="en-US" sz="1600" b="1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39D32AD-A75D-4059-8EFB-8F8ECBBFF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2" y="124021"/>
            <a:ext cx="941832" cy="932688"/>
          </a:xfrm>
          <a:prstGeom prst="rect">
            <a:avLst/>
          </a:prstGeom>
        </p:spPr>
      </p:pic>
      <p:pic>
        <p:nvPicPr>
          <p:cNvPr id="12" name="Picture 11" descr="A picture containing text, monitor, cellphone&#10;&#10;Description automatically generated">
            <a:extLst>
              <a:ext uri="{FF2B5EF4-FFF2-40B4-BE49-F238E27FC236}">
                <a16:creationId xmlns:a16="http://schemas.microsoft.com/office/drawing/2014/main" id="{EBF469C2-5885-49BD-98C0-EAB337EC9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59" y="336171"/>
            <a:ext cx="3262221" cy="6021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picture containing handwear&#10;&#10;Description automatically generated">
            <a:extLst>
              <a:ext uri="{FF2B5EF4-FFF2-40B4-BE49-F238E27FC236}">
                <a16:creationId xmlns:a16="http://schemas.microsoft.com/office/drawing/2014/main" id="{95EB2688-D29A-4C39-AE50-FB87AE0F5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0" y="2448459"/>
            <a:ext cx="3452032" cy="4593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C9F600BF-D5EE-4465-AE31-4AB607D91956}"/>
              </a:ext>
            </a:extLst>
          </p:cNvPr>
          <p:cNvSpPr/>
          <p:nvPr/>
        </p:nvSpPr>
        <p:spPr>
          <a:xfrm>
            <a:off x="6123296" y="2256844"/>
            <a:ext cx="883059" cy="383229"/>
          </a:xfrm>
          <a:prstGeom prst="rightArrow">
            <a:avLst/>
          </a:prstGeom>
          <a:solidFill>
            <a:srgbClr val="FFCF01"/>
          </a:solidFill>
          <a:ln>
            <a:solidFill>
              <a:srgbClr val="FDD7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E4E54-1987-479B-8E01-A10D7C59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14760" cy="44133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How-To Video with Step-by-Step Instructions to Connect Other Devices to the Hotspot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>
                <a:cs typeface="Calibri" panose="020F0502020204030204"/>
              </a:rPr>
              <a:t>English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>
                <a:cs typeface="Calibri" panose="020F0502020204030204"/>
              </a:rPr>
              <a:t>Spanish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>
                <a:cs typeface="Calibri" panose="020F0502020204030204"/>
              </a:rPr>
              <a:t>Pashto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>
                <a:cs typeface="Calibri" panose="020F0502020204030204"/>
              </a:rPr>
              <a:t>Farsi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Unlimited On-Screen Data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Unlimited Hotspot Internet Access</a:t>
            </a:r>
            <a:endParaRPr lang="en-US" dirty="0">
              <a:cs typeface="Calibri"/>
            </a:endParaRP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Powered by T-Mobile – America’s Largest &amp; Fastest 5G Network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84" y="0"/>
            <a:ext cx="10241280" cy="1180730"/>
          </a:xfrm>
        </p:spPr>
        <p:txBody>
          <a:bodyPr anchor="ctr" anchorCtr="0"/>
          <a:lstStyle/>
          <a:p>
            <a:r>
              <a:rPr lang="en-US"/>
              <a:t>CPR</a:t>
            </a:r>
            <a:r>
              <a:rPr lang="en-US" baseline="30000">
                <a:solidFill>
                  <a:srgbClr val="EA0A8E"/>
                </a:solidFill>
              </a:rPr>
              <a:t>3</a:t>
            </a:r>
            <a:r>
              <a:rPr lang="en-US">
                <a:solidFill>
                  <a:srgbClr val="EA0A8E"/>
                </a:solidFill>
              </a:rPr>
              <a:t> </a:t>
            </a:r>
            <a:r>
              <a:rPr lang="en-US"/>
              <a:t>Unlimited Internet Access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561816F-8694-4188-A3A6-4E229695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131641"/>
            <a:ext cx="941832" cy="94183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C8D3FA-6561-4336-A72E-A07260A0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2" y="2213817"/>
            <a:ext cx="5404104" cy="2927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30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65D39C-75F2-4BC1-A312-3E81604C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</a:t>
            </a:r>
            <a:r>
              <a:rPr lang="en-US" baseline="30000" dirty="0">
                <a:solidFill>
                  <a:srgbClr val="EA0A8E"/>
                </a:solidFill>
              </a:rPr>
              <a:t>3</a:t>
            </a:r>
            <a:r>
              <a:rPr lang="en-US" dirty="0"/>
              <a:t> Unlimited Communication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216D5C1-39B2-49F9-A784-F7F88E3FE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5" y="1580121"/>
            <a:ext cx="624328" cy="6243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0BD555E-4743-4DF9-99F9-F94B16C80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" y="2738390"/>
            <a:ext cx="621792" cy="621792"/>
          </a:xfrm>
          <a:prstGeom prst="rect">
            <a:avLst/>
          </a:prstGeom>
        </p:spPr>
      </p:pic>
      <p:pic>
        <p:nvPicPr>
          <p:cNvPr id="15" name="Picture 14" descr="A picture containing text, monitor, electronics, cellphone&#10;&#10;Description automatically generated">
            <a:extLst>
              <a:ext uri="{FF2B5EF4-FFF2-40B4-BE49-F238E27FC236}">
                <a16:creationId xmlns:a16="http://schemas.microsoft.com/office/drawing/2014/main" id="{BA0E12CD-6433-48C7-95E4-FC0957E9A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45" y="438313"/>
            <a:ext cx="3040519" cy="5612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85C55AB-BB2B-990A-56F5-8D3E28882639}"/>
              </a:ext>
            </a:extLst>
          </p:cNvPr>
          <p:cNvSpPr txBox="1">
            <a:spLocks/>
          </p:cNvSpPr>
          <p:nvPr/>
        </p:nvSpPr>
        <p:spPr>
          <a:xfrm>
            <a:off x="970217" y="1582137"/>
            <a:ext cx="6099048" cy="441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Unlimited or restricted calling</a:t>
            </a:r>
          </a:p>
          <a:p>
            <a:pPr lvl="1" indent="-457200">
              <a:spcBef>
                <a:spcPts val="1800"/>
              </a:spcBef>
              <a:buClr>
                <a:srgbClr val="EA0A8E"/>
              </a:buClr>
            </a:pPr>
            <a:r>
              <a:rPr lang="en-US" dirty="0">
                <a:cs typeface="Calibri"/>
              </a:rPr>
              <a:t>Calling to/from US, Mexico or Canada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Easily deploy a school resource phone directory to all devices</a:t>
            </a:r>
            <a:endParaRPr lang="en-US" dirty="0">
              <a:cs typeface="Calibri"/>
            </a:endParaRPr>
          </a:p>
          <a:p>
            <a:pPr lvl="1" indent="-457200">
              <a:spcBef>
                <a:spcPts val="1800"/>
              </a:spcBef>
              <a:buClr>
                <a:srgbClr val="EA0A8E"/>
              </a:buClr>
            </a:pPr>
            <a:r>
              <a:rPr lang="en-US" dirty="0">
                <a:cs typeface="Calibri"/>
              </a:rPr>
              <a:t>Easily update phone directory anytime</a:t>
            </a:r>
          </a:p>
          <a:p>
            <a:pPr lvl="1" indent="-457200">
              <a:spcBef>
                <a:spcPts val="1800"/>
              </a:spcBef>
              <a:buClr>
                <a:srgbClr val="EA0A8E"/>
              </a:buClr>
            </a:pPr>
            <a:r>
              <a:rPr lang="en-US" dirty="0">
                <a:cs typeface="Calibri"/>
              </a:rPr>
              <a:t>Ability to restrict calling to/from numbers included in the pre-programmed phone directory</a:t>
            </a:r>
          </a:p>
          <a:p>
            <a:pPr marL="0" indent="0">
              <a:spcBef>
                <a:spcPts val="1800"/>
              </a:spcBef>
              <a:buClr>
                <a:srgbClr val="EA0A8E"/>
              </a:buClr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5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12794-D0CA-47D5-933B-F2F2BD00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1570232"/>
            <a:ext cx="7063127" cy="4413318"/>
          </a:xfrm>
        </p:spPr>
        <p:txBody>
          <a:bodyPr/>
          <a:lstStyle/>
          <a:p>
            <a:pPr>
              <a:buClr>
                <a:srgbClr val="EA0A8E"/>
              </a:buClr>
            </a:pPr>
            <a:r>
              <a:rPr lang="en-US"/>
              <a:t>Sometimes two devices are better than 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E3605A-B9F2-4DA1-85C8-15BA3376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CPR</a:t>
            </a:r>
            <a:r>
              <a:rPr lang="en-US" sz="4400" baseline="30000">
                <a:solidFill>
                  <a:srgbClr val="EA0A8E"/>
                </a:solidFill>
              </a:rPr>
              <a:t>3</a:t>
            </a:r>
            <a:r>
              <a:rPr lang="en-US" sz="4400">
                <a:solidFill>
                  <a:srgbClr val="EA0A8E"/>
                </a:solidFill>
              </a:rPr>
              <a:t> </a:t>
            </a:r>
            <a:r>
              <a:rPr lang="en-US" sz="4400"/>
              <a:t>Tablet &amp; Phone Bundle Option</a:t>
            </a:r>
            <a:endParaRPr lang="en-US"/>
          </a:p>
        </p:txBody>
      </p:sp>
      <p:pic>
        <p:nvPicPr>
          <p:cNvPr id="7" name="Picture 6" descr="A picture containing text, electronics, cellphone&#10;&#10;Description automatically generated">
            <a:extLst>
              <a:ext uri="{FF2B5EF4-FFF2-40B4-BE49-F238E27FC236}">
                <a16:creationId xmlns:a16="http://schemas.microsoft.com/office/drawing/2014/main" id="{60F41D24-8DA3-432D-AA3A-40D7B3256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0" y="1419931"/>
            <a:ext cx="3174603" cy="5079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2C28BA13-61A2-40B8-B0D2-37CABD22B2D6}"/>
              </a:ext>
            </a:extLst>
          </p:cNvPr>
          <p:cNvSpPr/>
          <p:nvPr/>
        </p:nvSpPr>
        <p:spPr>
          <a:xfrm>
            <a:off x="7100638" y="3285468"/>
            <a:ext cx="1101666" cy="1101666"/>
          </a:xfrm>
          <a:prstGeom prst="mathPlus">
            <a:avLst/>
          </a:prstGeom>
          <a:solidFill>
            <a:srgbClr val="FFCF01"/>
          </a:solidFill>
          <a:ln>
            <a:solidFill>
              <a:srgbClr val="FDD7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4CCD3B98-97BA-478A-AB97-2D6736EF5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74" y="1929589"/>
            <a:ext cx="5230368" cy="46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6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d08029d-264c-4b16-b72e-ffd2d74bba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EA30FAE23664785179591451F8366" ma:contentTypeVersion="12" ma:contentTypeDescription="Create a new document." ma:contentTypeScope="" ma:versionID="16dc20944a51199f480cb764c928bd68">
  <xsd:schema xmlns:xsd="http://www.w3.org/2001/XMLSchema" xmlns:xs="http://www.w3.org/2001/XMLSchema" xmlns:p="http://schemas.microsoft.com/office/2006/metadata/properties" xmlns:ns2="4d08029d-264c-4b16-b72e-ffd2d74bbac9" xmlns:ns3="fb9fa539-223b-44f4-b824-ae5f1ade578e" targetNamespace="http://schemas.microsoft.com/office/2006/metadata/properties" ma:root="true" ma:fieldsID="57b3dfd637eafaf46f74e9560f895bf5" ns2:_="" ns3:_="">
    <xsd:import namespace="4d08029d-264c-4b16-b72e-ffd2d74bbac9"/>
    <xsd:import namespace="fb9fa539-223b-44f4-b824-ae5f1ade57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8029d-264c-4b16-b72e-ffd2d74bb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fa539-223b-44f4-b824-ae5f1ade5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8C27E7-E1C6-4135-B247-FA478F63B0E3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d08029d-264c-4b16-b72e-ffd2d74bbac9"/>
    <ds:schemaRef ds:uri="fb9fa539-223b-44f4-b824-ae5f1ade578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DBAA77B-D15B-46D4-BCCA-4E67F34B26DE}">
  <ds:schemaRefs>
    <ds:schemaRef ds:uri="4d08029d-264c-4b16-b72e-ffd2d74bbac9"/>
    <ds:schemaRef ds:uri="fb9fa539-223b-44f4-b824-ae5f1ade57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9788FA-5EEC-4FF2-B589-6AFFA860B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Widescreen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CPR3 - Connecting People to Resources</vt:lpstr>
      <vt:lpstr>Introduction</vt:lpstr>
      <vt:lpstr>CPR3 – Connecting People to Resources</vt:lpstr>
      <vt:lpstr>CPR3 Connecting People to Resources Powered by T-Mobile</vt:lpstr>
      <vt:lpstr>Customizing Your CPR3 Device</vt:lpstr>
      <vt:lpstr>Legal</vt:lpstr>
      <vt:lpstr>CPR3 Unlimited Internet Access</vt:lpstr>
      <vt:lpstr>CPR3 Unlimited Communication</vt:lpstr>
      <vt:lpstr>CPR3 Tablet &amp; Phone Bundle Option</vt:lpstr>
      <vt:lpstr>CPR3 Turn-Key 5G Solution with White Glove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CPR3 - Connecting People to Resources</dc:title>
  <cp:lastModifiedBy>Tiffany Oakley</cp:lastModifiedBy>
  <cp:revision>1</cp:revision>
  <dcterms:modified xsi:type="dcterms:W3CDTF">2022-08-25T18:36:42Z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155000</vt:r8>
  </property>
  <property fmtid="{D5CDD505-2E9C-101B-9397-08002B2CF9AE}" pid="3" name="xd_ProgID">
    <vt:lpwstr/>
  </property>
  <property fmtid="{D5CDD505-2E9C-101B-9397-08002B2CF9AE}" pid="4" name="ContentTypeId">
    <vt:lpwstr>0x010100CD0EA30FAE23664785179591451F8366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